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48" d="100"/>
          <a:sy n="48" d="100"/>
        </p:scale>
        <p:origin x="-88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0952C5-3ED0-4471-BD8D-DAF6B3383500}"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6828-F19C-41D1-8015-C09B2A8FB8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952C5-3ED0-4471-BD8D-DAF6B3383500}"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6828-F19C-41D1-8015-C09B2A8FB8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952C5-3ED0-4471-BD8D-DAF6B3383500}"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6828-F19C-41D1-8015-C09B2A8FB8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952C5-3ED0-4471-BD8D-DAF6B3383500}"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6828-F19C-41D1-8015-C09B2A8FB8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0952C5-3ED0-4471-BD8D-DAF6B3383500}"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6828-F19C-41D1-8015-C09B2A8FB8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0952C5-3ED0-4471-BD8D-DAF6B3383500}"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F6828-F19C-41D1-8015-C09B2A8FB8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0952C5-3ED0-4471-BD8D-DAF6B3383500}" type="datetimeFigureOut">
              <a:rPr lang="en-US" smtClean="0"/>
              <a:pPr/>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F6828-F19C-41D1-8015-C09B2A8FB8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0952C5-3ED0-4471-BD8D-DAF6B3383500}" type="datetimeFigureOut">
              <a:rPr lang="en-US" smtClean="0"/>
              <a:pPr/>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F6828-F19C-41D1-8015-C09B2A8FB8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952C5-3ED0-4471-BD8D-DAF6B3383500}" type="datetimeFigureOut">
              <a:rPr lang="en-US" smtClean="0"/>
              <a:pPr/>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F6828-F19C-41D1-8015-C09B2A8FB8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952C5-3ED0-4471-BD8D-DAF6B3383500}"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F6828-F19C-41D1-8015-C09B2A8FB8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952C5-3ED0-4471-BD8D-DAF6B3383500}"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F6828-F19C-41D1-8015-C09B2A8FB8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952C5-3ED0-4471-BD8D-DAF6B3383500}" type="datetimeFigureOut">
              <a:rPr lang="en-US" smtClean="0"/>
              <a:pPr/>
              <a:t>6/8/2021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F6828-F19C-41D1-8015-C09B2A8FB8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 TargetMode="External"/><Relationship Id="rId3" Type="http://schemas.openxmlformats.org/officeDocument/2006/relationships/image" Target="../media/image6.emf"/><Relationship Id="rId7" Type="http://schemas.openxmlformats.org/officeDocument/2006/relationships/slide" Target="slide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5.emf"/><Relationship Id="rId10" Type="http://schemas.openxmlformats.org/officeDocument/2006/relationships/image" Target="../media/image9.emf"/><Relationship Id="rId4" Type="http://schemas.openxmlformats.org/officeDocument/2006/relationships/image" Target="../media/image4.emf"/><Relationship Id="rId9"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hp\Downloads\VID-20210512-WA0001.mp4" TargetMode="External"/><Relationship Id="rId1" Type="http://schemas.openxmlformats.org/officeDocument/2006/relationships/video" Target="file:///C:\Users\hp\Downloads\VID-20210518-WA0009.mp4"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o_QBB8OlZi8"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abh5lXH2_6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2DHcAna_sxA"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jj3BYTLEiSc"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dirty="0" smtClean="0"/>
              <a:t>CERCUL PEDAGOGIC AL EDUCATOARELOR</a:t>
            </a:r>
            <a:endParaRPr lang="en-US" dirty="0"/>
          </a:p>
        </p:txBody>
      </p:sp>
      <p:sp>
        <p:nvSpPr>
          <p:cNvPr id="3" name="Subtitle 2"/>
          <p:cNvSpPr>
            <a:spLocks noGrp="1"/>
          </p:cNvSpPr>
          <p:nvPr>
            <p:ph type="subTitle" idx="1"/>
          </p:nvPr>
        </p:nvSpPr>
        <p:spPr/>
        <p:txBody>
          <a:bodyPr>
            <a:normAutofit fontScale="92500" lnSpcReduction="20000"/>
          </a:bodyPr>
          <a:lstStyle/>
          <a:p>
            <a:r>
              <a:rPr lang="ro-RO" dirty="0" smtClean="0">
                <a:solidFill>
                  <a:srgbClr val="FF0000"/>
                </a:solidFill>
              </a:rPr>
              <a:t>AN SCOLAR 2020-2021</a:t>
            </a:r>
          </a:p>
          <a:p>
            <a:r>
              <a:rPr lang="ro-RO" dirty="0" smtClean="0">
                <a:solidFill>
                  <a:srgbClr val="FF0000"/>
                </a:solidFill>
              </a:rPr>
              <a:t>SEMESTRUL  II</a:t>
            </a:r>
          </a:p>
          <a:p>
            <a:r>
              <a:rPr lang="ro-RO" dirty="0" smtClean="0">
                <a:solidFill>
                  <a:srgbClr val="FF0000"/>
                </a:solidFill>
              </a:rPr>
              <a:t>GRADINIȚA CU PROGRAM NORMAL GRINDENI</a:t>
            </a:r>
          </a:p>
          <a:p>
            <a:endParaRPr lang="ro-RO" dirty="0">
              <a:solidFill>
                <a:srgbClr val="FF0000"/>
              </a:solidFill>
            </a:endParaRPr>
          </a:p>
          <a:p>
            <a:endParaRPr lang="ro-RO" dirty="0" smtClean="0">
              <a:solidFill>
                <a:srgbClr val="FF0000"/>
              </a:solidFill>
            </a:endParaRPr>
          </a:p>
          <a:p>
            <a:endParaRPr lang="ro-RO" dirty="0">
              <a:solidFill>
                <a:srgbClr val="FF0000"/>
              </a:solidFill>
            </a:endParaRPr>
          </a:p>
          <a:p>
            <a:endParaRPr lang="ro-RO" dirty="0" smtClean="0">
              <a:solidFill>
                <a:srgbClr val="FF0000"/>
              </a:solidFill>
            </a:endParaRPr>
          </a:p>
          <a:p>
            <a:endParaRPr 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buNone/>
            </a:pPr>
            <a:r>
              <a:rPr lang="ro-RO" b="1" dirty="0" smtClean="0"/>
              <a:t>ARGUMENT</a:t>
            </a:r>
            <a:endParaRPr lang="en-US" dirty="0" smtClean="0"/>
          </a:p>
          <a:p>
            <a:pPr>
              <a:buNone/>
            </a:pPr>
            <a:r>
              <a:rPr lang="ro-RO" sz="1800" dirty="0" smtClean="0">
                <a:latin typeface="Times New Roman" pitchFamily="18" charset="0"/>
                <a:cs typeface="Times New Roman" pitchFamily="18" charset="0"/>
              </a:rPr>
              <a:t>Odată cu descoperirea primilor dinozauri la începutul secolului al XIX-lea, scheletele lor fosilizate au devenit puncte majore de atracție în toate muzeele din lume. Dinozaurii au devenit într-o foarte scurtă perioadă de timp parte esențială a culturii globale a omenirii, devenind extrem de populari, mai ales în rândul copiilor. Noile descoperiri științifice privitoare la dinozauri sunt permanent aduse în centrul atenției generale de către mijloacele de informare în masă.</a:t>
            </a:r>
            <a:endParaRPr lang="en-US" sz="1800" dirty="0" smtClean="0">
              <a:latin typeface="Times New Roman" pitchFamily="18" charset="0"/>
              <a:cs typeface="Times New Roman" pitchFamily="18" charset="0"/>
            </a:endParaRPr>
          </a:p>
          <a:p>
            <a:pPr>
              <a:buNone/>
            </a:pPr>
            <a:r>
              <a:rPr lang="ro-RO" sz="1800" dirty="0" smtClean="0">
                <a:latin typeface="Times New Roman" pitchFamily="18" charset="0"/>
                <a:cs typeface="Times New Roman" pitchFamily="18" charset="0"/>
              </a:rPr>
              <a:t>Copiii sunt fascinaţi de lumea uriaşelor reptile. Ori de câte ori au ocazia vorbesc, îşi împătăşesc unii altora cunoştinţele, se entuziasmează de noutăţile pe care le află.</a:t>
            </a:r>
            <a:endParaRPr lang="en-US" sz="1800" dirty="0" smtClean="0">
              <a:latin typeface="Times New Roman" pitchFamily="18" charset="0"/>
              <a:cs typeface="Times New Roman" pitchFamily="18" charset="0"/>
            </a:endParaRPr>
          </a:p>
          <a:p>
            <a:pPr>
              <a:buNone/>
            </a:pPr>
            <a:r>
              <a:rPr lang="ro-RO"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buNone/>
            </a:pPr>
            <a:endParaRPr lang="en-US" dirty="0"/>
          </a:p>
        </p:txBody>
      </p:sp>
      <p:pic>
        <p:nvPicPr>
          <p:cNvPr id="1026" name="Picture 3" descr="Description: melissa-a-doug-puzzle-de-podea-cu-dinozauri.jpg"/>
          <p:cNvPicPr>
            <a:picLocks noChangeAspect="1" noChangeArrowheads="1"/>
          </p:cNvPicPr>
          <p:nvPr/>
        </p:nvPicPr>
        <p:blipFill>
          <a:blip r:embed="rId3" cstate="print"/>
          <a:srcRect t="15067" r="1086" b="16008"/>
          <a:stretch>
            <a:fillRect/>
          </a:stretch>
        </p:blipFill>
        <p:spPr bwMode="auto">
          <a:xfrm>
            <a:off x="2071670" y="3286124"/>
            <a:ext cx="4430713" cy="30861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ro-RO" sz="2000" b="1" dirty="0" smtClean="0">
                <a:latin typeface="Times New Roman" pitchFamily="18" charset="0"/>
                <a:cs typeface="Times New Roman" pitchFamily="18" charset="0"/>
              </a:rPr>
              <a:t>Tema anuală : CUM ESTE/A FOST ŞI VA FI AICI PE PĂMÂNT?</a:t>
            </a:r>
            <a:endParaRPr lang="en-US" sz="2000" dirty="0" smtClean="0">
              <a:latin typeface="Times New Roman" pitchFamily="18" charset="0"/>
              <a:cs typeface="Times New Roman" pitchFamily="18" charset="0"/>
            </a:endParaRPr>
          </a:p>
          <a:p>
            <a:r>
              <a:rPr lang="ro-RO" sz="2000" b="1" dirty="0" smtClean="0">
                <a:latin typeface="Times New Roman" pitchFamily="18" charset="0"/>
                <a:cs typeface="Times New Roman" pitchFamily="18" charset="0"/>
              </a:rPr>
              <a:t>Subtema ( tema săptămânii) : DINOZAURII – O LUME DISPĂRUTĂ</a:t>
            </a:r>
            <a:endParaRPr lang="en-US" sz="2000" dirty="0" smtClean="0">
              <a:latin typeface="Times New Roman" pitchFamily="18" charset="0"/>
              <a:cs typeface="Times New Roman" pitchFamily="18" charset="0"/>
            </a:endParaRPr>
          </a:p>
          <a:p>
            <a:r>
              <a:rPr lang="ro-RO"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ro-RO" sz="2000" b="1" dirty="0" smtClean="0">
                <a:latin typeface="Times New Roman" pitchFamily="18" charset="0"/>
                <a:cs typeface="Times New Roman" pitchFamily="18" charset="0"/>
              </a:rPr>
              <a:t>NIVEL I si NIVEL II</a:t>
            </a:r>
            <a:endParaRPr lang="en-US" sz="2000" dirty="0" smtClean="0">
              <a:latin typeface="Times New Roman" pitchFamily="18" charset="0"/>
              <a:cs typeface="Times New Roman" pitchFamily="18" charset="0"/>
            </a:endParaRPr>
          </a:p>
          <a:p>
            <a:r>
              <a:rPr lang="ro-RO"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ro-RO" sz="2000" b="1" u="sng" dirty="0" smtClean="0">
                <a:latin typeface="Times New Roman" pitchFamily="18" charset="0"/>
                <a:cs typeface="Times New Roman" pitchFamily="18" charset="0"/>
              </a:rPr>
              <a:t>SCOPUL PROIECTULUI:</a:t>
            </a:r>
            <a:endParaRPr lang="en-US" sz="2000" dirty="0" smtClean="0">
              <a:latin typeface="Times New Roman" pitchFamily="18" charset="0"/>
              <a:cs typeface="Times New Roman" pitchFamily="18" charset="0"/>
            </a:endParaRPr>
          </a:p>
          <a:p>
            <a:pPr lvl="0"/>
            <a:r>
              <a:rPr lang="ro-RO" sz="2000" dirty="0" smtClean="0">
                <a:latin typeface="Times New Roman" pitchFamily="18" charset="0"/>
                <a:cs typeface="Times New Roman" pitchFamily="18" charset="0"/>
              </a:rPr>
              <a:t>Cultivarea curiozităţii şi a interesului pentru cunoaşterea ştiinţifică.</a:t>
            </a:r>
            <a:endParaRPr lang="en-US" sz="2000" dirty="0" smtClean="0">
              <a:latin typeface="Times New Roman" pitchFamily="18" charset="0"/>
              <a:cs typeface="Times New Roman" pitchFamily="18" charset="0"/>
            </a:endParaRPr>
          </a:p>
          <a:p>
            <a:pPr lvl="0"/>
            <a:r>
              <a:rPr lang="ro-RO" sz="2000" dirty="0" smtClean="0">
                <a:latin typeface="Times New Roman" pitchFamily="18" charset="0"/>
                <a:cs typeface="Times New Roman" pitchFamily="18" charset="0"/>
              </a:rPr>
              <a:t>Formarea deprinderii de a apela la </a:t>
            </a:r>
            <a:r>
              <a:rPr lang="ro-RO" sz="2000" b="1" dirty="0" smtClean="0">
                <a:latin typeface="Times New Roman" pitchFamily="18" charset="0"/>
                <a:cs typeface="Times New Roman" pitchFamily="18" charset="0"/>
              </a:rPr>
              <a:t>mijloace diverse de informare</a:t>
            </a:r>
            <a:r>
              <a:rPr lang="ro-RO" sz="2000" dirty="0" smtClean="0">
                <a:latin typeface="Times New Roman" pitchFamily="18" charset="0"/>
                <a:cs typeface="Times New Roman" pitchFamily="18" charset="0"/>
              </a:rPr>
              <a:t>(cărţi, </a:t>
            </a:r>
            <a:r>
              <a:rPr lang="ro-RO" sz="2000" b="1" dirty="0" smtClean="0">
                <a:latin typeface="Times New Roman" pitchFamily="18" charset="0"/>
                <a:cs typeface="Times New Roman" pitchFamily="18" charset="0"/>
              </a:rPr>
              <a:t>internet</a:t>
            </a:r>
            <a:r>
              <a:rPr lang="ro-RO" sz="2000" dirty="0" smtClean="0">
                <a:latin typeface="Times New Roman" pitchFamily="18" charset="0"/>
                <a:cs typeface="Times New Roman" pitchFamily="18" charset="0"/>
              </a:rPr>
              <a:t>) pentru o obţine informaţii despre un subiect de interes personal sau de grup.</a:t>
            </a:r>
            <a:endParaRPr lang="en-US" sz="2000" dirty="0" smtClean="0">
              <a:latin typeface="Times New Roman" pitchFamily="18" charset="0"/>
              <a:cs typeface="Times New Roman" pitchFamily="18" charset="0"/>
            </a:endParaRPr>
          </a:p>
          <a:p>
            <a:pPr>
              <a:buNone/>
            </a:pPr>
            <a:r>
              <a:rPr lang="ro-RO"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Autofit/>
          </a:bodyPr>
          <a:lstStyle/>
          <a:p>
            <a:r>
              <a:rPr lang="ro-RO" sz="1000" b="1" u="sng" dirty="0" smtClean="0">
                <a:latin typeface="Times New Roman" pitchFamily="18" charset="0"/>
                <a:cs typeface="Times New Roman" pitchFamily="18" charset="0"/>
              </a:rPr>
              <a:t>OBIECTIVE DE REFERINŢĂ:</a:t>
            </a:r>
            <a:endParaRPr lang="en-US" sz="1000" dirty="0" smtClean="0">
              <a:latin typeface="Times New Roman" pitchFamily="18" charset="0"/>
              <a:cs typeface="Times New Roman" pitchFamily="18" charset="0"/>
            </a:endParaRPr>
          </a:p>
          <a:p>
            <a:r>
              <a:rPr lang="ro-RO" sz="1000" b="1" dirty="0" smtClean="0">
                <a:latin typeface="Times New Roman" pitchFamily="18" charset="0"/>
                <a:cs typeface="Times New Roman" pitchFamily="18" charset="0"/>
              </a:rPr>
              <a:t>DOMENIUL ŞTIINŢE: </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recunoască şi să descrie verbal şi/sau grafic anumite schimbări şi transformări din mediul înconjurător înainte de apariţia omului, pe baza unor experienţe proprii.</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cunoască elemente componente ale dinozaurilor precum ale mediului natural în care au trăit/au dispărut pe/de pe Pământ , poziţionând elementul uman ca parte integrantă a mediului.</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comunice idei, impresii pe baza celor observate in materialele  observate si studiate </a:t>
            </a:r>
            <a:r>
              <a:rPr lang="ro-RO" sz="1000" b="1" dirty="0" smtClean="0">
                <a:latin typeface="Times New Roman" pitchFamily="18" charset="0"/>
                <a:cs typeface="Times New Roman" pitchFamily="18" charset="0"/>
              </a:rPr>
              <a:t>online.</a:t>
            </a:r>
            <a:endParaRPr lang="en-US" sz="1000" b="1" dirty="0" smtClean="0">
              <a:latin typeface="Times New Roman" pitchFamily="18" charset="0"/>
              <a:cs typeface="Times New Roman" pitchFamily="18" charset="0"/>
            </a:endParaRPr>
          </a:p>
          <a:p>
            <a:r>
              <a:rPr lang="ro-RO" sz="1000" b="1" dirty="0" smtClean="0">
                <a:latin typeface="Times New Roman" pitchFamily="18" charset="0"/>
                <a:cs typeface="Times New Roman" pitchFamily="18" charset="0"/>
              </a:rPr>
              <a:t>   DOMENIUL LIMBĂ ŞI COMUNICARE:</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participe la activităţile de grup, inclusiv la cele de joc, atât în calitate de vorbitor, cât şi în   calitate de auditor.</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audieze cu atenţie un text,  să  reţină ideile acestuia  şi să  demonstreze  că  l-a înţeles.	</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Să-şi îmbogăţească vocabularul activ şi pasiv pe baza celor acumulate şi să utilizeze un limbaj oral corect din punct de  vedere gramatical.</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găsească ideea unui text, urmărind indiciile oferite de imagini.</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alcătuiască propoziţii simple si dezvoltate cu cuvantul dat</a:t>
            </a:r>
            <a:endParaRPr lang="en-US" sz="1000" dirty="0" smtClean="0">
              <a:latin typeface="Times New Roman" pitchFamily="18" charset="0"/>
              <a:cs typeface="Times New Roman" pitchFamily="18" charset="0"/>
            </a:endParaRPr>
          </a:p>
          <a:p>
            <a:r>
              <a:rPr lang="ro-RO" sz="1000" b="1" dirty="0" smtClean="0">
                <a:latin typeface="Times New Roman" pitchFamily="18" charset="0"/>
                <a:cs typeface="Times New Roman" pitchFamily="18" charset="0"/>
              </a:rPr>
              <a:t>   DONEMIUL OM ŞI SOCIETATE:</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efectueze operaţii simple de lucru cu materiale din natură şi sintetice</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fie capabil să realizeze lucrări practice inspirate din natură şi viaţa cotidiană, valorificând deprinderile      de lucru însuşite.</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cunoască şi să respecte normele necesare integrării în viaţa socială, precum şi reguli de securitate personală; să aprecieze în situaţii concrete unele comportamente şi atitudini în raport cu norme prestabilite şi cunoscute</a:t>
            </a:r>
            <a:endParaRPr lang="en-US" sz="1000" dirty="0" smtClean="0">
              <a:latin typeface="Times New Roman" pitchFamily="18" charset="0"/>
              <a:cs typeface="Times New Roman" pitchFamily="18" charset="0"/>
            </a:endParaRPr>
          </a:p>
          <a:p>
            <a:r>
              <a:rPr lang="ro-RO" sz="1000" b="1" dirty="0" smtClean="0">
                <a:latin typeface="Times New Roman" pitchFamily="18" charset="0"/>
                <a:cs typeface="Times New Roman" pitchFamily="18" charset="0"/>
              </a:rPr>
              <a:t>   DOMENIUL ESTETIC ŞI CREATIV:           </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exerseze deprinderile tehnice specifice modelajului în redarea unor teme plastice.</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recunoască elemente ale limbajului plastic şi să diferenţieze forme şi culori în mediul înconjurător.</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utilizeze un limbaj adecvat cu privire la diferitele activităţi plastice concrete</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asocieze mişcările sugerate de textul cântecului cu ritmul acestuia</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exprime prin mişcare starea sufletească creată de muzica audiată.</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exprime într-un joc impresia muzicală.</a:t>
            </a:r>
            <a:endParaRPr lang="en-US" sz="1000" dirty="0" smtClean="0">
              <a:latin typeface="Times New Roman" pitchFamily="18" charset="0"/>
              <a:cs typeface="Times New Roman" pitchFamily="18" charset="0"/>
            </a:endParaRPr>
          </a:p>
          <a:p>
            <a:r>
              <a:rPr lang="ro-RO" sz="1000" b="1" dirty="0" smtClean="0">
                <a:latin typeface="Times New Roman" pitchFamily="18" charset="0"/>
                <a:cs typeface="Times New Roman" pitchFamily="18" charset="0"/>
              </a:rPr>
              <a:t>   DOMENIUL PSIHO-MOTRIC:</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Să-şi formeze o ţinută corporală corectă (în poziţia stând, şezând şi în deplasare).</a:t>
            </a:r>
            <a:endParaRPr lang="en-US" sz="1000" dirty="0" smtClean="0">
              <a:latin typeface="Times New Roman" pitchFamily="18" charset="0"/>
              <a:cs typeface="Times New Roman" pitchFamily="18" charset="0"/>
            </a:endParaRPr>
          </a:p>
          <a:p>
            <a:pPr lvl="0"/>
            <a:r>
              <a:rPr lang="ro-RO" sz="1000" dirty="0" smtClean="0">
                <a:latin typeface="Times New Roman" pitchFamily="18" charset="0"/>
                <a:cs typeface="Times New Roman" pitchFamily="18" charset="0"/>
              </a:rPr>
              <a:t>Să execute corect acţiunile motrice învăţate, în condiţii variate.</a:t>
            </a:r>
            <a:endParaRPr lang="en-US" sz="1000" dirty="0" smtClean="0">
              <a:latin typeface="Times New Roman" pitchFamily="18" charset="0"/>
              <a:cs typeface="Times New Roman" pitchFamily="18" charset="0"/>
            </a:endParaRPr>
          </a:p>
          <a:p>
            <a:r>
              <a:rPr lang="ro-RO" sz="1000" dirty="0" smtClean="0">
                <a:latin typeface="Times New Roman" pitchFamily="18" charset="0"/>
                <a:cs typeface="Times New Roman" pitchFamily="18" charset="0"/>
              </a:rPr>
              <a:t> </a:t>
            </a:r>
            <a:endParaRPr lang="en-US" sz="1000" dirty="0" smtClean="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i="1" dirty="0" smtClean="0"/>
              <a:t>INVENTAR DE PROBLEME</a:t>
            </a:r>
            <a:r>
              <a:rPr lang="en-US" dirty="0" smtClean="0"/>
              <a:t/>
            </a:r>
            <a:br>
              <a:rPr lang="en-US" dirty="0" smtClean="0"/>
            </a:br>
            <a:endParaRPr lang="en-US" dirty="0"/>
          </a:p>
        </p:txBody>
      </p:sp>
      <p:graphicFrame>
        <p:nvGraphicFramePr>
          <p:cNvPr id="5" name="Table 4"/>
          <p:cNvGraphicFramePr>
            <a:graphicFrameLocks noGrp="1"/>
          </p:cNvGraphicFramePr>
          <p:nvPr/>
        </p:nvGraphicFramePr>
        <p:xfrm>
          <a:off x="1071538" y="1214422"/>
          <a:ext cx="7000924" cy="4714908"/>
        </p:xfrm>
        <a:graphic>
          <a:graphicData uri="http://schemas.openxmlformats.org/drawingml/2006/table">
            <a:tbl>
              <a:tblPr/>
              <a:tblGrid>
                <a:gridCol w="3340890"/>
                <a:gridCol w="3660034"/>
              </a:tblGrid>
              <a:tr h="294682">
                <a:tc>
                  <a:txBody>
                    <a:bodyPr/>
                    <a:lstStyle/>
                    <a:p>
                      <a:pPr marL="0" marR="90170" algn="ctr">
                        <a:lnSpc>
                          <a:spcPct val="115000"/>
                        </a:lnSpc>
                        <a:spcBef>
                          <a:spcPts val="0"/>
                        </a:spcBef>
                        <a:spcAft>
                          <a:spcPts val="0"/>
                        </a:spcAft>
                      </a:pPr>
                      <a:r>
                        <a:rPr lang="ro-RO" sz="1200" b="1" dirty="0">
                          <a:latin typeface="Bookman Old Style"/>
                          <a:ea typeface="Calibri"/>
                          <a:cs typeface="Times New Roman"/>
                        </a:rPr>
                        <a:t>CE ŞTIU COPIII</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0170" algn="ctr">
                        <a:lnSpc>
                          <a:spcPct val="115000"/>
                        </a:lnSpc>
                        <a:spcBef>
                          <a:spcPts val="0"/>
                        </a:spcBef>
                        <a:spcAft>
                          <a:spcPts val="0"/>
                        </a:spcAft>
                      </a:pPr>
                      <a:r>
                        <a:rPr lang="ro-RO" sz="1200" b="1">
                          <a:latin typeface="Bookman Old Style"/>
                          <a:ea typeface="Calibri"/>
                          <a:cs typeface="Times New Roman"/>
                        </a:rPr>
                        <a:t>CE DORESC SĂ AFLE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0226">
                <a:tc>
                  <a:txBody>
                    <a:bodyPr/>
                    <a:lstStyle/>
                    <a:p>
                      <a:pPr marL="342900" marR="90170" lvl="0" indent="-342900">
                        <a:lnSpc>
                          <a:spcPct val="115000"/>
                        </a:lnSpc>
                        <a:spcBef>
                          <a:spcPts val="0"/>
                        </a:spcBef>
                        <a:spcAft>
                          <a:spcPts val="0"/>
                        </a:spcAft>
                        <a:buFont typeface="Symbol"/>
                        <a:buBlip>
                          <a:blip r:embed="rId3"/>
                        </a:buBlip>
                      </a:pPr>
                      <a:r>
                        <a:rPr lang="ro-RO" sz="1200" dirty="0">
                          <a:latin typeface="Bookman Old Style"/>
                          <a:ea typeface="Calibri"/>
                          <a:cs typeface="Times New Roman"/>
                        </a:rPr>
                        <a:t>Dinozaurii nu mai există</a:t>
                      </a:r>
                      <a:endParaRPr lang="en-US" sz="1100" dirty="0">
                        <a:latin typeface="Calibri"/>
                        <a:ea typeface="Calibri"/>
                        <a:cs typeface="Times New Roman"/>
                      </a:endParaRPr>
                    </a:p>
                    <a:p>
                      <a:pPr marL="342900" marR="90170" lvl="0" indent="-342900">
                        <a:lnSpc>
                          <a:spcPct val="115000"/>
                        </a:lnSpc>
                        <a:spcBef>
                          <a:spcPts val="0"/>
                        </a:spcBef>
                        <a:spcAft>
                          <a:spcPts val="0"/>
                        </a:spcAft>
                        <a:buFont typeface="Symbol"/>
                        <a:buBlip>
                          <a:blip r:embed="rId3"/>
                        </a:buBlip>
                      </a:pPr>
                      <a:r>
                        <a:rPr lang="ro-RO" sz="1200" dirty="0">
                          <a:latin typeface="Bookman Old Style"/>
                          <a:ea typeface="Calibri"/>
                          <a:cs typeface="Times New Roman"/>
                        </a:rPr>
                        <a:t>Îi cunoaştem din cărţi şi ca jucării</a:t>
                      </a:r>
                      <a:endParaRPr lang="en-US" sz="1100" dirty="0">
                        <a:latin typeface="Calibri"/>
                        <a:ea typeface="Calibri"/>
                        <a:cs typeface="Times New Roman"/>
                      </a:endParaRPr>
                    </a:p>
                    <a:p>
                      <a:pPr marL="342900" marR="90170" lvl="0" indent="-342900">
                        <a:lnSpc>
                          <a:spcPct val="115000"/>
                        </a:lnSpc>
                        <a:spcBef>
                          <a:spcPts val="0"/>
                        </a:spcBef>
                        <a:spcAft>
                          <a:spcPts val="0"/>
                        </a:spcAft>
                        <a:buFont typeface="Symbol"/>
                        <a:buBlip>
                          <a:blip r:embed="rId3"/>
                        </a:buBlip>
                      </a:pPr>
                      <a:r>
                        <a:rPr lang="ro-RO" sz="1200" dirty="0">
                          <a:latin typeface="Bookman Old Style"/>
                          <a:ea typeface="Calibri"/>
                          <a:cs typeface="Times New Roman"/>
                        </a:rPr>
                        <a:t>Erau mai mari decât oamenii</a:t>
                      </a:r>
                      <a:endParaRPr lang="en-US" sz="1100" dirty="0">
                        <a:latin typeface="Calibri"/>
                        <a:ea typeface="Calibri"/>
                        <a:cs typeface="Times New Roman"/>
                      </a:endParaRPr>
                    </a:p>
                    <a:p>
                      <a:pPr marL="342900" marR="90170" lvl="0" indent="-342900">
                        <a:lnSpc>
                          <a:spcPct val="115000"/>
                        </a:lnSpc>
                        <a:spcBef>
                          <a:spcPts val="0"/>
                        </a:spcBef>
                        <a:spcAft>
                          <a:spcPts val="0"/>
                        </a:spcAft>
                        <a:buFont typeface="Symbol"/>
                        <a:buBlip>
                          <a:blip r:embed="rId3"/>
                        </a:buBlip>
                      </a:pPr>
                      <a:r>
                        <a:rPr lang="ro-RO" sz="1200" dirty="0">
                          <a:latin typeface="Bookman Old Style"/>
                          <a:ea typeface="Calibri"/>
                          <a:cs typeface="Times New Roman"/>
                        </a:rPr>
                        <a:t>Erau puternici şi fioroşi</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90170" lvl="0" indent="-342900">
                        <a:lnSpc>
                          <a:spcPct val="115000"/>
                        </a:lnSpc>
                        <a:spcBef>
                          <a:spcPts val="0"/>
                        </a:spcBef>
                        <a:spcAft>
                          <a:spcPts val="0"/>
                        </a:spcAft>
                        <a:buFont typeface="Symbol"/>
                        <a:buBlip>
                          <a:blip r:embed="rId4"/>
                        </a:buBlip>
                      </a:pPr>
                      <a:r>
                        <a:rPr lang="ro-RO" sz="1200" dirty="0">
                          <a:latin typeface="Bookman Old Style"/>
                          <a:ea typeface="Calibri"/>
                          <a:cs typeface="Times New Roman"/>
                        </a:rPr>
                        <a:t>Când au trăit dinozaurii?</a:t>
                      </a:r>
                      <a:endParaRPr lang="en-US" sz="1100" dirty="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1200" dirty="0">
                          <a:latin typeface="Bookman Old Style"/>
                          <a:ea typeface="Calibri"/>
                          <a:cs typeface="Times New Roman"/>
                        </a:rPr>
                        <a:t>Care era alcătuirea unui dinozaur?</a:t>
                      </a:r>
                      <a:endParaRPr lang="en-US" sz="1100" dirty="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1200" dirty="0">
                          <a:latin typeface="Bookman Old Style"/>
                          <a:ea typeface="Calibri"/>
                          <a:cs typeface="Times New Roman"/>
                        </a:rPr>
                        <a:t>Cu ce se hrăneau dinozaurii?</a:t>
                      </a:r>
                      <a:endParaRPr lang="en-US" sz="1100" dirty="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1200" dirty="0">
                          <a:latin typeface="Bookman Old Style"/>
                          <a:ea typeface="Calibri"/>
                          <a:cs typeface="Times New Roman"/>
                        </a:rPr>
                        <a:t>Cum îşi îngrijeau puii?</a:t>
                      </a:r>
                      <a:endParaRPr lang="en-US" sz="1100" dirty="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1200" dirty="0">
                          <a:latin typeface="Bookman Old Style"/>
                          <a:ea typeface="Calibri"/>
                          <a:cs typeface="Times New Roman"/>
                        </a:rPr>
                        <a:t>De ce erau aşa de periculoşi dinozaurii   carnivori? De ce migrau?</a:t>
                      </a:r>
                      <a:endParaRPr lang="en-US" sz="1100" dirty="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1200" dirty="0">
                          <a:latin typeface="Bookman Old Style"/>
                          <a:ea typeface="Calibri"/>
                          <a:cs typeface="Times New Roman"/>
                        </a:rPr>
                        <a:t>Care era modul de atac şi  apărare al dinozaurilor?</a:t>
                      </a:r>
                      <a:endParaRPr lang="en-US" sz="1100" dirty="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1200" dirty="0">
                          <a:latin typeface="Bookman Old Style"/>
                          <a:ea typeface="Calibri"/>
                          <a:cs typeface="Times New Roman"/>
                        </a:rPr>
                        <a:t>Curiozităti despre dinozauri? Cel mai...? (clasificări)</a:t>
                      </a:r>
                      <a:endParaRPr lang="en-US" sz="1100" dirty="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1200" dirty="0">
                          <a:latin typeface="Bookman Old Style"/>
                          <a:ea typeface="Calibri"/>
                          <a:cs typeface="Times New Roman"/>
                        </a:rPr>
                        <a:t>Cum au dispărut dinozaurii?</a:t>
                      </a:r>
                      <a:endParaRPr lang="en-US" sz="1100" dirty="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1200" dirty="0">
                          <a:latin typeface="Bookman Old Style"/>
                          <a:ea typeface="Calibri"/>
                          <a:cs typeface="Times New Roman"/>
                        </a:rPr>
                        <a:t>De unde se cunosc atâtea lucruri despre dinozauri?</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857224" y="-499655"/>
            <a:ext cx="71438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o-RO" sz="2200" b="1" i="0" u="none" strike="noStrike" cap="none" normalizeH="0" baseline="0" dirty="0" smtClean="0">
              <a:ln>
                <a:noFill/>
              </a:ln>
              <a:solidFill>
                <a:srgbClr val="F79646"/>
              </a:solidFill>
              <a:effectLst/>
              <a:latin typeface="Bookman Old Style"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o-RO" sz="2200" b="1" dirty="0" smtClean="0">
              <a:solidFill>
                <a:srgbClr val="F79646"/>
              </a:solidFill>
              <a:latin typeface="Bookman Old Style"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o-RO" sz="2200" b="1" i="0" u="none" strike="noStrike" cap="none" normalizeH="0" baseline="0" dirty="0" smtClean="0">
              <a:ln>
                <a:noFill/>
              </a:ln>
              <a:solidFill>
                <a:srgbClr val="F79646"/>
              </a:solidFill>
              <a:effectLst/>
              <a:latin typeface="Bookman Old Style"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o-RO" sz="2200" b="1" dirty="0" smtClean="0">
              <a:solidFill>
                <a:srgbClr val="F79646"/>
              </a:solidFill>
              <a:latin typeface="Bookman Old Style"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o-RO" sz="2200" b="1" i="0" u="none" strike="noStrike" cap="none" normalizeH="0" baseline="0" dirty="0" smtClean="0">
                <a:ln>
                  <a:noFill/>
                </a:ln>
                <a:solidFill>
                  <a:srgbClr val="F79646"/>
                </a:solidFill>
                <a:effectLst/>
                <a:latin typeface="Bookman Old Style" pitchFamily="18" charset="0"/>
                <a:ea typeface="Calibri" pitchFamily="34" charset="0"/>
                <a:cs typeface="Times New Roman" pitchFamily="18" charset="0"/>
              </a:rPr>
              <a:t>CENTRUL TEMATIC</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0" name="Rectangle 2"/>
          <p:cNvSpPr>
            <a:spLocks noChangeArrowheads="1"/>
          </p:cNvSpPr>
          <p:nvPr/>
        </p:nvSpPr>
        <p:spPr bwMode="auto">
          <a:xfrm>
            <a:off x="0" y="2541884"/>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l" defTabSz="914400" rtl="0" eaLnBrk="1" fontAlgn="base" latinLnBrk="0" hangingPunct="1">
              <a:lnSpc>
                <a:spcPct val="100000"/>
              </a:lnSpc>
              <a:spcBef>
                <a:spcPct val="0"/>
              </a:spcBef>
              <a:spcAft>
                <a:spcPct val="0"/>
              </a:spcAft>
              <a:buClrTx/>
              <a:buSzTx/>
              <a:tabLst/>
            </a:pPr>
            <a:r>
              <a:rPr kumimoji="0" lang="ro-RO" sz="1400" b="0" i="1"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a)Colţul tematic</a:t>
            </a:r>
            <a:r>
              <a:rPr kumimoji="0" lang="ro-RO" sz="14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copiii aduc materiale şi le vor observa, vor discuta despre ele .</a:t>
            </a:r>
          </a:p>
          <a:p>
            <a:pPr marL="0" marR="0" lvl="0" indent="360363" algn="l" defTabSz="914400" rtl="0" eaLnBrk="1" fontAlgn="base" latinLnBrk="0" hangingPunct="1">
              <a:lnSpc>
                <a:spcPct val="100000"/>
              </a:lnSpc>
              <a:spcBef>
                <a:spcPct val="0"/>
              </a:spcBef>
              <a:spcAft>
                <a:spcPct val="0"/>
              </a:spcAft>
              <a:buClrTx/>
              <a:buSzTx/>
              <a:buFontTx/>
              <a:buAutoNum type="alphaLcParenR"/>
              <a:tabLst/>
            </a:pPr>
            <a:endParaRPr kumimoji="0" lang="en-US" sz="14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o-RO" sz="1400" b="0" i="1"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b) Calendarul naturii</a:t>
            </a:r>
            <a:r>
              <a:rPr kumimoji="0" lang="ro-RO" sz="14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prin aşezarea </a:t>
            </a:r>
            <a:r>
              <a:rPr kumimoji="0" lang="ro-RO" sz="1400" b="0" i="1"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unui dinozaur mascotă care  va marca zilele proiectului</a:t>
            </a:r>
            <a:r>
              <a:rPr kumimoji="0" lang="ro-RO" sz="14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(Dino).</a:t>
            </a: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o-RO" sz="1400" b="0" i="1"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c )Programul zilnic</a:t>
            </a:r>
            <a:r>
              <a:rPr kumimoji="0" lang="ro-RO" sz="14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(activităţile zilnice illustrate prin simboluri specifice)</a:t>
            </a: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o-RO" sz="1400" b="0" i="1"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d) Cutia cu noutăti: materiale </a:t>
            </a:r>
            <a:r>
              <a:rPr kumimoji="0" lang="ro-RO" sz="14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aduse de copii şi de educatoare pe parcursul derulării proiectului.</a:t>
            </a: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o-RO" sz="1400" b="0" i="1"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e) Cutia cu întrebări: </a:t>
            </a:r>
            <a:r>
              <a:rPr kumimoji="0" lang="ro-RO" sz="14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la care educatoarea va răspunde pe loc sau va cere timp pentru documentare.</a:t>
            </a:r>
            <a:endParaRPr kumimoji="0" lang="en-US" sz="14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o-RO" dirty="0" smtClean="0"/>
              <a:t>CENTRE DE INTERES</a:t>
            </a:r>
            <a:endParaRPr lang="en-US" dirty="0"/>
          </a:p>
        </p:txBody>
      </p:sp>
      <p:graphicFrame>
        <p:nvGraphicFramePr>
          <p:cNvPr id="5" name="Table 4"/>
          <p:cNvGraphicFramePr>
            <a:graphicFrameLocks noGrp="1"/>
          </p:cNvGraphicFramePr>
          <p:nvPr/>
        </p:nvGraphicFramePr>
        <p:xfrm>
          <a:off x="1000100" y="1357297"/>
          <a:ext cx="7358115" cy="4786346"/>
        </p:xfrm>
        <a:graphic>
          <a:graphicData uri="http://schemas.openxmlformats.org/drawingml/2006/table">
            <a:tbl>
              <a:tblPr/>
              <a:tblGrid>
                <a:gridCol w="2452705"/>
                <a:gridCol w="2452705"/>
                <a:gridCol w="2452705"/>
              </a:tblGrid>
              <a:tr h="185640">
                <a:tc>
                  <a:txBody>
                    <a:bodyPr/>
                    <a:lstStyle/>
                    <a:p>
                      <a:pPr marL="360045" marR="90170">
                        <a:lnSpc>
                          <a:spcPct val="115000"/>
                        </a:lnSpc>
                        <a:spcBef>
                          <a:spcPts val="0"/>
                        </a:spcBef>
                        <a:spcAft>
                          <a:spcPts val="0"/>
                        </a:spcAft>
                      </a:pPr>
                      <a:r>
                        <a:rPr lang="ro-RO" sz="900" b="1" dirty="0">
                          <a:latin typeface="Bookman Old Style"/>
                          <a:ea typeface="Calibri"/>
                          <a:cs typeface="Times New Roman"/>
                        </a:rPr>
                        <a:t>      BIBLIOTECĂ</a:t>
                      </a:r>
                      <a:endParaRPr lang="en-US" sz="8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90170">
                        <a:lnSpc>
                          <a:spcPct val="115000"/>
                        </a:lnSpc>
                        <a:spcBef>
                          <a:spcPts val="0"/>
                        </a:spcBef>
                        <a:spcAft>
                          <a:spcPts val="0"/>
                        </a:spcAft>
                      </a:pPr>
                      <a:r>
                        <a:rPr lang="ro-RO" sz="900" b="1">
                          <a:latin typeface="Bookman Old Style"/>
                          <a:ea typeface="Calibri"/>
                          <a:cs typeface="Times New Roman"/>
                        </a:rPr>
                        <a:t>ARTE</a:t>
                      </a:r>
                      <a:endParaRPr lang="en-US" sz="80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90170">
                        <a:lnSpc>
                          <a:spcPct val="115000"/>
                        </a:lnSpc>
                        <a:spcBef>
                          <a:spcPts val="0"/>
                        </a:spcBef>
                        <a:spcAft>
                          <a:spcPts val="0"/>
                        </a:spcAft>
                      </a:pPr>
                      <a:r>
                        <a:rPr lang="ro-RO" sz="900" b="1">
                          <a:latin typeface="Bookman Old Style"/>
                          <a:ea typeface="Calibri"/>
                          <a:cs typeface="Times New Roman"/>
                        </a:rPr>
                        <a:t>CONSTRUCŢII</a:t>
                      </a:r>
                      <a:endParaRPr lang="en-US" sz="80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533">
                <a:tc>
                  <a:txBody>
                    <a:bodyPr/>
                    <a:lstStyle/>
                    <a:p>
                      <a:pPr marL="342900" marR="90170" lvl="0" indent="-342900">
                        <a:lnSpc>
                          <a:spcPct val="115000"/>
                        </a:lnSpc>
                        <a:spcBef>
                          <a:spcPts val="0"/>
                        </a:spcBef>
                        <a:spcAft>
                          <a:spcPts val="0"/>
                        </a:spcAft>
                        <a:buFont typeface="Symbol"/>
                        <a:buBlip>
                          <a:blip r:embed="rId3"/>
                        </a:buBlip>
                      </a:pPr>
                      <a:r>
                        <a:rPr lang="ro-RO" sz="900" dirty="0">
                          <a:latin typeface="Bookman Old Style"/>
                          <a:ea typeface="Calibri"/>
                          <a:cs typeface="Times New Roman"/>
                        </a:rPr>
                        <a:t>Enciclopedii cu dinozauri;</a:t>
                      </a:r>
                      <a:endParaRPr lang="en-US" sz="800" dirty="0">
                        <a:latin typeface="Calibri"/>
                        <a:ea typeface="Calibri"/>
                        <a:cs typeface="Times New Roman"/>
                      </a:endParaRPr>
                    </a:p>
                    <a:p>
                      <a:pPr marL="342900" marR="90170" lvl="0" indent="-342900">
                        <a:lnSpc>
                          <a:spcPct val="115000"/>
                        </a:lnSpc>
                        <a:spcBef>
                          <a:spcPts val="0"/>
                        </a:spcBef>
                        <a:spcAft>
                          <a:spcPts val="0"/>
                        </a:spcAft>
                        <a:buFont typeface="Symbol"/>
                        <a:buBlip>
                          <a:blip r:embed="rId3"/>
                        </a:buBlip>
                      </a:pPr>
                      <a:r>
                        <a:rPr lang="ro-RO" sz="900" dirty="0">
                          <a:latin typeface="Bookman Old Style"/>
                          <a:ea typeface="Calibri"/>
                          <a:cs typeface="Times New Roman"/>
                        </a:rPr>
                        <a:t>imagini cu dinozauri;</a:t>
                      </a:r>
                      <a:endParaRPr lang="en-US" sz="800" dirty="0">
                        <a:latin typeface="Calibri"/>
                        <a:ea typeface="Calibri"/>
                        <a:cs typeface="Times New Roman"/>
                      </a:endParaRPr>
                    </a:p>
                    <a:p>
                      <a:pPr marL="342900" marR="90170" lvl="0" indent="-342900">
                        <a:lnSpc>
                          <a:spcPct val="115000"/>
                        </a:lnSpc>
                        <a:spcBef>
                          <a:spcPts val="0"/>
                        </a:spcBef>
                        <a:spcAft>
                          <a:spcPts val="0"/>
                        </a:spcAft>
                        <a:buFont typeface="Symbol"/>
                        <a:buBlip>
                          <a:blip r:embed="rId3"/>
                        </a:buBlip>
                      </a:pPr>
                      <a:r>
                        <a:rPr lang="ro-RO" sz="900" dirty="0">
                          <a:latin typeface="Bookman Old Style"/>
                          <a:ea typeface="Calibri"/>
                          <a:cs typeface="Times New Roman"/>
                        </a:rPr>
                        <a:t>CD: „În lumea dinozaurilor”, “Puii dinozaurilor”, “Dino”</a:t>
                      </a:r>
                      <a:endParaRPr lang="en-US" sz="8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90170" lvl="0" indent="-342900">
                        <a:lnSpc>
                          <a:spcPct val="115000"/>
                        </a:lnSpc>
                        <a:spcBef>
                          <a:spcPts val="0"/>
                        </a:spcBef>
                        <a:spcAft>
                          <a:spcPts val="0"/>
                        </a:spcAft>
                        <a:buFont typeface="Symbol"/>
                        <a:buBlip>
                          <a:blip r:embed="rId4"/>
                        </a:buBlip>
                      </a:pPr>
                      <a:r>
                        <a:rPr lang="ro-RO" sz="900">
                          <a:latin typeface="Bookman Old Style"/>
                          <a:ea typeface="Calibri"/>
                          <a:cs typeface="Times New Roman"/>
                        </a:rPr>
                        <a:t>aluat pentru modelaj;</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900">
                          <a:latin typeface="Bookman Old Style"/>
                          <a:ea typeface="Calibri"/>
                          <a:cs typeface="Times New Roman"/>
                        </a:rPr>
                        <a:t>planşete;</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900">
                          <a:latin typeface="Bookman Old Style"/>
                          <a:ea typeface="Calibri"/>
                          <a:cs typeface="Times New Roman"/>
                        </a:rPr>
                        <a:t>măşti cu dinozauri;</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900">
                          <a:latin typeface="Bookman Old Style"/>
                          <a:ea typeface="Calibri"/>
                          <a:cs typeface="Times New Roman"/>
                        </a:rPr>
                        <a:t>foarfeci, lipici;</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900">
                          <a:latin typeface="Bookman Old Style"/>
                          <a:ea typeface="Calibri"/>
                          <a:cs typeface="Times New Roman"/>
                        </a:rPr>
                        <a:t>lupe;</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900">
                          <a:latin typeface="Bookman Old Style"/>
                          <a:ea typeface="Calibri"/>
                          <a:cs typeface="Times New Roman"/>
                        </a:rPr>
                        <a:t>culori;</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900">
                          <a:latin typeface="Bookman Old Style"/>
                          <a:ea typeface="Calibri"/>
                          <a:cs typeface="Times New Roman"/>
                        </a:rPr>
                        <a:t>acuarele, pensule;  </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900">
                          <a:latin typeface="Bookman Old Style"/>
                          <a:ea typeface="Calibri"/>
                          <a:cs typeface="Times New Roman"/>
                        </a:rPr>
                        <a:t>nisip,faina de malai;</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4"/>
                        </a:buBlip>
                      </a:pPr>
                      <a:r>
                        <a:rPr lang="ro-RO" sz="900">
                          <a:latin typeface="Bookman Old Style"/>
                          <a:ea typeface="Calibri"/>
                          <a:cs typeface="Times New Roman"/>
                        </a:rPr>
                        <a:t>coli, carton;</a:t>
                      </a:r>
                      <a:endParaRPr lang="en-US" sz="80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90170" lvl="0" indent="-342900">
                        <a:lnSpc>
                          <a:spcPct val="115000"/>
                        </a:lnSpc>
                        <a:spcBef>
                          <a:spcPts val="0"/>
                        </a:spcBef>
                        <a:spcAft>
                          <a:spcPts val="0"/>
                        </a:spcAft>
                        <a:buFont typeface="Symbol"/>
                        <a:buBlip>
                          <a:blip r:embed="rId5"/>
                        </a:buBlip>
                      </a:pPr>
                      <a:r>
                        <a:rPr lang="ro-RO" sz="900">
                          <a:latin typeface="Bookman Old Style"/>
                          <a:ea typeface="Calibri"/>
                          <a:cs typeface="Times New Roman"/>
                        </a:rPr>
                        <a:t>lego </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5"/>
                        </a:buBlip>
                      </a:pPr>
                      <a:r>
                        <a:rPr lang="ro-RO" sz="900">
                          <a:latin typeface="Bookman Old Style"/>
                          <a:ea typeface="Calibri"/>
                          <a:cs typeface="Times New Roman"/>
                        </a:rPr>
                        <a:t>dinozauri mulaje</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5"/>
                        </a:buBlip>
                      </a:pPr>
                      <a:r>
                        <a:rPr lang="ro-RO" sz="900">
                          <a:latin typeface="Bookman Old Style"/>
                          <a:ea typeface="Calibri"/>
                          <a:cs typeface="Times New Roman"/>
                        </a:rPr>
                        <a:t>cuburi cu imagini ale dinozaurilor,</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5"/>
                        </a:buBlip>
                      </a:pPr>
                      <a:r>
                        <a:rPr lang="ro-RO" sz="900">
                          <a:latin typeface="Bookman Old Style"/>
                          <a:ea typeface="Calibri"/>
                          <a:cs typeface="Times New Roman"/>
                        </a:rPr>
                        <a:t>masini de teren (necesare cerceta-torilor) omuleti lego exploratori</a:t>
                      </a:r>
                      <a:endParaRPr lang="en-US" sz="80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40">
                <a:tc>
                  <a:txBody>
                    <a:bodyPr/>
                    <a:lstStyle/>
                    <a:p>
                      <a:pPr marL="360045" marR="90170">
                        <a:lnSpc>
                          <a:spcPct val="115000"/>
                        </a:lnSpc>
                        <a:spcBef>
                          <a:spcPts val="0"/>
                        </a:spcBef>
                        <a:spcAft>
                          <a:spcPts val="0"/>
                        </a:spcAft>
                      </a:pPr>
                      <a:r>
                        <a:rPr lang="ro-RO" sz="900" b="1">
                          <a:latin typeface="Bookman Old Style"/>
                          <a:ea typeface="Calibri"/>
                          <a:cs typeface="Times New Roman"/>
                        </a:rPr>
                        <a:t>ŞTIINŢE</a:t>
                      </a:r>
                      <a:endParaRPr lang="en-US" sz="80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90170">
                        <a:lnSpc>
                          <a:spcPct val="115000"/>
                        </a:lnSpc>
                        <a:spcBef>
                          <a:spcPts val="0"/>
                        </a:spcBef>
                        <a:spcAft>
                          <a:spcPts val="0"/>
                        </a:spcAft>
                      </a:pPr>
                      <a:r>
                        <a:rPr lang="ro-RO" sz="900" b="1">
                          <a:latin typeface="Bookman Old Style"/>
                          <a:ea typeface="Calibri"/>
                          <a:cs typeface="Times New Roman"/>
                        </a:rPr>
                        <a:t>JOC DE ROL</a:t>
                      </a:r>
                      <a:endParaRPr lang="en-US" sz="80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90170">
                        <a:lnSpc>
                          <a:spcPct val="115000"/>
                        </a:lnSpc>
                        <a:spcBef>
                          <a:spcPts val="0"/>
                        </a:spcBef>
                        <a:spcAft>
                          <a:spcPts val="0"/>
                        </a:spcAft>
                      </a:pPr>
                      <a:r>
                        <a:rPr lang="ro-RO" sz="900" b="1">
                          <a:latin typeface="Bookman Old Style"/>
                          <a:ea typeface="Calibri"/>
                          <a:cs typeface="Times New Roman"/>
                        </a:rPr>
                        <a:t>JOC DE MASĂ</a:t>
                      </a:r>
                      <a:endParaRPr lang="en-US" sz="80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533">
                <a:tc>
                  <a:txBody>
                    <a:bodyPr/>
                    <a:lstStyle/>
                    <a:p>
                      <a:pPr marL="342900" marR="90170" lvl="0" indent="-342900">
                        <a:lnSpc>
                          <a:spcPct val="115000"/>
                        </a:lnSpc>
                        <a:spcBef>
                          <a:spcPts val="0"/>
                        </a:spcBef>
                        <a:spcAft>
                          <a:spcPts val="0"/>
                        </a:spcAft>
                        <a:buFont typeface="Symbol"/>
                        <a:buBlip>
                          <a:blip r:embed="rId6"/>
                        </a:buBlip>
                      </a:pPr>
                      <a:r>
                        <a:rPr lang="ro-RO" sz="900" dirty="0">
                          <a:latin typeface="Bookman Old Style"/>
                          <a:ea typeface="Calibri"/>
                          <a:cs typeface="Times New Roman"/>
                        </a:rPr>
                        <a:t>Enciclopedii : „Vieţuitoare ale trecutului”, „În lumea dinozaurilor” , “Mă întreb de ce”, “Curiozităţi din lumea animalelor”</a:t>
                      </a:r>
                      <a:endParaRPr lang="en-US" sz="800" dirty="0">
                        <a:latin typeface="Calibri"/>
                        <a:ea typeface="Calibri"/>
                        <a:cs typeface="Times New Roman"/>
                      </a:endParaRPr>
                    </a:p>
                    <a:p>
                      <a:pPr marL="342900" marR="90170" lvl="0" indent="-342900">
                        <a:lnSpc>
                          <a:spcPct val="115000"/>
                        </a:lnSpc>
                        <a:spcBef>
                          <a:spcPts val="0"/>
                        </a:spcBef>
                        <a:spcAft>
                          <a:spcPts val="0"/>
                        </a:spcAft>
                        <a:buFont typeface="Symbol"/>
                        <a:buBlip>
                          <a:blip r:embed="rId6"/>
                        </a:buBlip>
                      </a:pPr>
                      <a:r>
                        <a:rPr lang="ro-RO" sz="900" dirty="0">
                          <a:latin typeface="Bookman Old Style"/>
                          <a:ea typeface="Calibri"/>
                          <a:cs typeface="Times New Roman"/>
                        </a:rPr>
                        <a:t>fişe – labirint;</a:t>
                      </a:r>
                      <a:endParaRPr lang="en-US" sz="800" dirty="0">
                        <a:latin typeface="Calibri"/>
                        <a:ea typeface="Calibri"/>
                        <a:cs typeface="Times New Roman"/>
                      </a:endParaRPr>
                    </a:p>
                    <a:p>
                      <a:pPr marL="342900" marR="90170" lvl="0" indent="-342900">
                        <a:lnSpc>
                          <a:spcPct val="115000"/>
                        </a:lnSpc>
                        <a:spcBef>
                          <a:spcPts val="0"/>
                        </a:spcBef>
                        <a:spcAft>
                          <a:spcPts val="0"/>
                        </a:spcAft>
                        <a:buFont typeface="Symbol"/>
                        <a:buBlip>
                          <a:blip r:embed="rId6"/>
                        </a:buBlip>
                      </a:pPr>
                      <a:r>
                        <a:rPr lang="ro-RO" sz="900" dirty="0">
                          <a:latin typeface="Bookman Old Style"/>
                          <a:ea typeface="Calibri"/>
                          <a:cs typeface="Times New Roman"/>
                        </a:rPr>
                        <a:t>Filme </a:t>
                      </a:r>
                      <a:r>
                        <a:rPr lang="ro-RO" sz="900" dirty="0" smtClean="0">
                          <a:latin typeface="Bookman Old Style"/>
                          <a:ea typeface="Calibri"/>
                          <a:cs typeface="Times New Roman"/>
                          <a:hlinkClick r:id="rId7" action="ppaction://hlinksldjump"/>
                        </a:rPr>
                        <a:t>documentarehttps://www.youtube.com/watch?v=f-PJuRi6JWY&amp;t=307s</a:t>
                      </a:r>
                      <a:endParaRPr lang="ro-RO" sz="900" dirty="0" smtClean="0">
                        <a:latin typeface="Bookman Old Style"/>
                        <a:ea typeface="Calibri"/>
                        <a:cs typeface="Times New Roman"/>
                      </a:endParaRPr>
                    </a:p>
                    <a:p>
                      <a:pPr marL="342900" marR="90170" lvl="0" indent="-342900">
                        <a:lnSpc>
                          <a:spcPct val="115000"/>
                        </a:lnSpc>
                        <a:spcBef>
                          <a:spcPts val="0"/>
                        </a:spcBef>
                        <a:spcAft>
                          <a:spcPts val="0"/>
                        </a:spcAft>
                        <a:buFont typeface="Symbol"/>
                        <a:buBlip>
                          <a:blip r:embed="rId6"/>
                        </a:buBlip>
                      </a:pPr>
                      <a:r>
                        <a:rPr lang="en-US" sz="800" dirty="0" smtClean="0">
                          <a:solidFill>
                            <a:srgbClr val="0070C0"/>
                          </a:solidFill>
                          <a:latin typeface="+mn-lt"/>
                          <a:ea typeface="Calibri"/>
                          <a:cs typeface="Times New Roman"/>
                          <a:hlinkClick r:id="rId8"/>
                        </a:rPr>
                        <a:t>https://www</a:t>
                      </a:r>
                      <a:r>
                        <a:rPr lang="en-US" sz="800" dirty="0" smtClean="0">
                          <a:solidFill>
                            <a:srgbClr val="0070C0"/>
                          </a:solidFill>
                          <a:latin typeface="+mn-lt"/>
                          <a:ea typeface="Calibri"/>
                          <a:cs typeface="Times New Roman"/>
                          <a:hlinkClick r:id="" action="ppaction://hlinkshowjump?jump=nextslide"/>
                        </a:rPr>
                        <a:t>xxNx4.youtube.com/watch?v=NZKmYG</a:t>
                      </a:r>
                      <a:endParaRPr lang="en-US" sz="800" dirty="0">
                        <a:solidFill>
                          <a:srgbClr val="0070C0"/>
                        </a:solidFill>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90170" lvl="0" indent="-342900">
                        <a:lnSpc>
                          <a:spcPct val="115000"/>
                        </a:lnSpc>
                        <a:spcBef>
                          <a:spcPts val="0"/>
                        </a:spcBef>
                        <a:spcAft>
                          <a:spcPts val="0"/>
                        </a:spcAft>
                        <a:buFont typeface="Symbol"/>
                        <a:buBlip>
                          <a:blip r:embed="rId9"/>
                        </a:buBlip>
                      </a:pPr>
                      <a:r>
                        <a:rPr lang="ro-RO" sz="900">
                          <a:latin typeface="Bookman Old Style"/>
                          <a:ea typeface="Calibri"/>
                          <a:cs typeface="Times New Roman"/>
                        </a:rPr>
                        <a:t>Măşti ( dinozauri)</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9"/>
                        </a:buBlip>
                      </a:pPr>
                      <a:r>
                        <a:rPr lang="ro-RO" sz="900">
                          <a:latin typeface="Bookman Old Style"/>
                          <a:ea typeface="Calibri"/>
                          <a:cs typeface="Times New Roman"/>
                        </a:rPr>
                        <a:t>Lupă pentru cercetat</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9"/>
                        </a:buBlip>
                      </a:pPr>
                      <a:r>
                        <a:rPr lang="ro-RO" sz="900">
                          <a:latin typeface="Bookman Old Style"/>
                          <a:ea typeface="Calibri"/>
                          <a:cs typeface="Times New Roman"/>
                        </a:rPr>
                        <a:t>Siluete de dinozauri;</a:t>
                      </a:r>
                      <a:endParaRPr lang="en-US" sz="800">
                        <a:latin typeface="Calibri"/>
                        <a:ea typeface="Calibri"/>
                        <a:cs typeface="Times New Roman"/>
                      </a:endParaRPr>
                    </a:p>
                    <a:p>
                      <a:pPr marL="342900" marR="90170" lvl="0" indent="-342900">
                        <a:lnSpc>
                          <a:spcPct val="115000"/>
                        </a:lnSpc>
                        <a:spcBef>
                          <a:spcPts val="0"/>
                        </a:spcBef>
                        <a:spcAft>
                          <a:spcPts val="0"/>
                        </a:spcAft>
                        <a:buFont typeface="Symbol"/>
                        <a:buBlip>
                          <a:blip r:embed="rId9"/>
                        </a:buBlip>
                      </a:pPr>
                      <a:r>
                        <a:rPr lang="ro-RO" sz="900">
                          <a:latin typeface="Bookman Old Style"/>
                          <a:ea typeface="Calibri"/>
                          <a:cs typeface="Times New Roman"/>
                        </a:rPr>
                        <a:t>Diverse obiecte de îmbrăcăminte</a:t>
                      </a:r>
                      <a:r>
                        <a:rPr lang="ro-RO" sz="900" b="1">
                          <a:latin typeface="Bookman Old Style"/>
                          <a:ea typeface="Calibri"/>
                          <a:cs typeface="Times New Roman"/>
                        </a:rPr>
                        <a:t> </a:t>
                      </a:r>
                      <a:r>
                        <a:rPr lang="ro-RO" sz="900">
                          <a:latin typeface="Bookman Old Style"/>
                          <a:ea typeface="Calibri"/>
                          <a:cs typeface="Times New Roman"/>
                        </a:rPr>
                        <a:t>;</a:t>
                      </a:r>
                      <a:endParaRPr lang="en-US" sz="80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90170" lvl="0" indent="-342900">
                        <a:lnSpc>
                          <a:spcPct val="115000"/>
                        </a:lnSpc>
                        <a:spcBef>
                          <a:spcPts val="0"/>
                        </a:spcBef>
                        <a:spcAft>
                          <a:spcPts val="0"/>
                        </a:spcAft>
                        <a:buFont typeface="Symbol"/>
                        <a:buBlip>
                          <a:blip r:embed="rId10"/>
                        </a:buBlip>
                      </a:pPr>
                      <a:r>
                        <a:rPr lang="ro-RO" sz="900" dirty="0">
                          <a:latin typeface="Bookman Old Style"/>
                          <a:ea typeface="Calibri"/>
                          <a:cs typeface="Times New Roman"/>
                        </a:rPr>
                        <a:t>Siluete de dinozauri şi palmieri</a:t>
                      </a:r>
                      <a:endParaRPr lang="en-US" sz="800" dirty="0">
                        <a:latin typeface="Calibri"/>
                        <a:ea typeface="Calibri"/>
                        <a:cs typeface="Times New Roman"/>
                      </a:endParaRPr>
                    </a:p>
                    <a:p>
                      <a:pPr marL="342900" marR="90170" lvl="0" indent="-342900">
                        <a:lnSpc>
                          <a:spcPct val="115000"/>
                        </a:lnSpc>
                        <a:spcBef>
                          <a:spcPts val="0"/>
                        </a:spcBef>
                        <a:spcAft>
                          <a:spcPts val="0"/>
                        </a:spcAft>
                        <a:buFont typeface="Symbol"/>
                        <a:buBlip>
                          <a:blip r:embed="rId10"/>
                        </a:buBlip>
                      </a:pPr>
                      <a:r>
                        <a:rPr lang="ro-RO" sz="900" dirty="0">
                          <a:latin typeface="Bookman Old Style"/>
                          <a:ea typeface="Calibri"/>
                          <a:cs typeface="Times New Roman"/>
                        </a:rPr>
                        <a:t>Puzzle;</a:t>
                      </a:r>
                      <a:endParaRPr lang="en-US" sz="8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2143116"/>
            <a:ext cx="8229600" cy="1143000"/>
          </a:xfrm>
        </p:spPr>
        <p:txBody>
          <a:bodyPr/>
          <a:lstStyle/>
          <a:p>
            <a:r>
              <a:rPr lang="ro-RO" dirty="0" smtClean="0"/>
              <a:t>DESCRIEREA PROIECTULUI</a:t>
            </a:r>
            <a:endParaRPr lang="en-US" dirty="0"/>
          </a:p>
        </p:txBody>
      </p:sp>
      <p:pic>
        <p:nvPicPr>
          <p:cNvPr id="29698" name="Picture 4" descr="Description: puzzle-dinozauri-421339.jpg"/>
          <p:cNvPicPr>
            <a:picLocks noChangeAspect="1" noChangeArrowheads="1"/>
          </p:cNvPicPr>
          <p:nvPr/>
        </p:nvPicPr>
        <p:blipFill>
          <a:blip r:embed="rId3" cstate="print"/>
          <a:srcRect t="12669" r="-104" b="13576"/>
          <a:stretch>
            <a:fillRect/>
          </a:stretch>
        </p:blipFill>
        <p:spPr bwMode="auto">
          <a:xfrm>
            <a:off x="2857488" y="0"/>
            <a:ext cx="2847975" cy="2101850"/>
          </a:xfrm>
          <a:prstGeom prst="rect">
            <a:avLst/>
          </a:prstGeom>
          <a:noFill/>
          <a:ln w="9525">
            <a:noFill/>
            <a:miter lim="800000"/>
            <a:headEnd/>
            <a:tailEnd/>
          </a:ln>
        </p:spPr>
      </p:pic>
      <p:sp>
        <p:nvSpPr>
          <p:cNvPr id="29703" name="Text Box 7"/>
          <p:cNvSpPr txBox="1">
            <a:spLocks noChangeArrowheads="1"/>
          </p:cNvSpPr>
          <p:nvPr/>
        </p:nvSpPr>
        <p:spPr bwMode="auto">
          <a:xfrm>
            <a:off x="2714612" y="5715016"/>
            <a:ext cx="2900362" cy="749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ro-RO"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1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      DINOZAURII- O LUME DISPARUTA !</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5" name="Text Box 9"/>
          <p:cNvSpPr txBox="1">
            <a:spLocks noChangeArrowheads="1"/>
          </p:cNvSpPr>
          <p:nvPr/>
        </p:nvSpPr>
        <p:spPr bwMode="auto">
          <a:xfrm>
            <a:off x="1571604" y="4143380"/>
            <a:ext cx="1111250" cy="8620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11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Studiul individual al materialeor trimise .</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6" name="Text Box 10"/>
          <p:cNvSpPr txBox="1">
            <a:spLocks noChangeArrowheads="1"/>
          </p:cNvSpPr>
          <p:nvPr/>
        </p:nvSpPr>
        <p:spPr bwMode="auto">
          <a:xfrm>
            <a:off x="3357554" y="4143380"/>
            <a:ext cx="1679575" cy="8620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ro-RO" sz="1100" b="0" i="0" u="none" strike="noStrike" cap="none" normalizeH="0" baseline="0" dirty="0" smtClean="0">
                <a:ln>
                  <a:noFill/>
                </a:ln>
                <a:solidFill>
                  <a:srgbClr val="00B050"/>
                </a:solidFill>
                <a:effectLst/>
                <a:latin typeface="Arial" pitchFamily="34" charset="0"/>
                <a:ea typeface="Calibri" pitchFamily="34" charset="0"/>
                <a:cs typeface="Times New Roman" pitchFamily="18" charset="0"/>
              </a:rPr>
              <a:t>Strămoșii lui DINO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100" b="0" i="0" u="none" strike="noStrike" cap="none" normalizeH="0" baseline="0" dirty="0" smtClean="0">
              <a:ln>
                <a:noFill/>
              </a:ln>
              <a:solidFill>
                <a:srgbClr val="00B050"/>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100" b="0" i="0" u="none" strike="noStrike" cap="none" normalizeH="0" baseline="0" dirty="0" smtClean="0">
                <a:ln>
                  <a:noFill/>
                </a:ln>
                <a:solidFill>
                  <a:srgbClr val="00B050"/>
                </a:solidFill>
                <a:effectLst/>
                <a:latin typeface="Arial" pitchFamily="34" charset="0"/>
                <a:ea typeface="Calibri" pitchFamily="34" charset="0"/>
                <a:cs typeface="Times New Roman" pitchFamily="18" charset="0"/>
              </a:rPr>
              <a:t>     (tema săptămânii a     treia) </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4" name="Text Box 8"/>
          <p:cNvSpPr txBox="1">
            <a:spLocks noChangeArrowheads="1"/>
          </p:cNvSpPr>
          <p:nvPr/>
        </p:nvSpPr>
        <p:spPr bwMode="auto">
          <a:xfrm>
            <a:off x="5857884" y="4214818"/>
            <a:ext cx="1128713" cy="8524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1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Studiul individual al materialelor trimise</a:t>
            </a:r>
            <a:r>
              <a:rPr kumimoji="0" lang="ro-RO"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2" name="AutoShape 6"/>
          <p:cNvSpPr>
            <a:spLocks noChangeShapeType="1"/>
          </p:cNvSpPr>
          <p:nvPr/>
        </p:nvSpPr>
        <p:spPr bwMode="auto">
          <a:xfrm>
            <a:off x="2357422" y="5072074"/>
            <a:ext cx="557212" cy="6064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01" name="AutoShape 5"/>
          <p:cNvSpPr>
            <a:spLocks noChangeShapeType="1"/>
          </p:cNvSpPr>
          <p:nvPr/>
        </p:nvSpPr>
        <p:spPr bwMode="auto">
          <a:xfrm>
            <a:off x="2935288" y="471488"/>
            <a:ext cx="0" cy="18097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00" name="AutoShape 4"/>
          <p:cNvSpPr>
            <a:spLocks noChangeShapeType="1"/>
          </p:cNvSpPr>
          <p:nvPr/>
        </p:nvSpPr>
        <p:spPr bwMode="auto">
          <a:xfrm flipH="1">
            <a:off x="5500694" y="5072074"/>
            <a:ext cx="584200" cy="6064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07" name="Rectangle 11"/>
          <p:cNvSpPr>
            <a:spLocks noChangeArrowheads="1"/>
          </p:cNvSpPr>
          <p:nvPr/>
        </p:nvSpPr>
        <p:spPr bwMode="auto">
          <a:xfrm>
            <a:off x="642910" y="3053059"/>
            <a:ext cx="735811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o-RO" sz="12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Pentru a stabili direcţiile de dezvoltare ale proiectului, copiii au spus ceea ce ştiu despre dinozauri şi ceea ce doresc să afle despre aceştia. Întrebările copiilor au fost grupate pe probleme, realizându-se astfel </a:t>
            </a:r>
            <a:r>
              <a:rPr kumimoji="0" lang="ro-RO" sz="12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harta proiectului</a:t>
            </a:r>
            <a:r>
              <a:rPr kumimoji="0" lang="ro-RO" sz="12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ro-RO" sz="1200" b="0" i="0" u="none" strike="noStrike" cap="none" normalizeH="0" baseline="0" smtClean="0">
              <a:ln>
                <a:noFill/>
              </a:ln>
              <a:solidFill>
                <a:schemeClr val="tx1"/>
              </a:solidFill>
              <a:effectLst/>
              <a:latin typeface="Bookman Old Style" pitchFamily="18"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smtClean="0">
                <a:ln>
                  <a:noFill/>
                </a:ln>
                <a:solidFill>
                  <a:schemeClr val="tx1"/>
                </a:solidFill>
                <a:effectLst/>
                <a:latin typeface="Bookman Old Style"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9" name="Rectangle 13"/>
          <p:cNvSpPr>
            <a:spLocks noChangeArrowheads="1"/>
          </p:cNvSpPr>
          <p:nvPr/>
        </p:nvSpPr>
        <p:spPr bwMode="auto">
          <a:xfrm>
            <a:off x="0" y="-19853"/>
            <a:ext cx="5182829"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tab pos="4949825" algn="l"/>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
            </a:r>
            <a:br>
              <a:rPr kumimoji="0" lang="en-US" sz="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4949825" algn="l"/>
              </a:tabLst>
            </a:pPr>
            <a:r>
              <a:rPr kumimoji="0" lang="ro-RO" sz="1200" b="0"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494982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360363"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o-RO" sz="1200" b="0" i="0" u="none" strike="noStrike" cap="none" normalizeH="0" baseline="0" smtClean="0">
                <a:ln>
                  <a:noFill/>
                </a:ln>
                <a:solidFill>
                  <a:schemeClr val="tx1"/>
                </a:solidFill>
                <a:effectLst/>
                <a:latin typeface="Bookman Old Style" pitchFamily="18" charset="0"/>
                <a:ea typeface="Calibri"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 name="Straight Connector 17"/>
          <p:cNvCxnSpPr>
            <a:stCxn id="29706" idx="2"/>
            <a:endCxn id="29703" idx="0"/>
          </p:cNvCxnSpPr>
          <p:nvPr/>
        </p:nvCxnSpPr>
        <p:spPr>
          <a:xfrm rot="5400000">
            <a:off x="3826257" y="5343930"/>
            <a:ext cx="709623" cy="3254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4525963"/>
          </a:xfrm>
        </p:spPr>
        <p:txBody>
          <a:bodyPr>
            <a:normAutofit fontScale="55000" lnSpcReduction="20000"/>
          </a:bodyPr>
          <a:lstStyle/>
          <a:p>
            <a:r>
              <a:rPr lang="ro-RO" dirty="0" smtClean="0"/>
              <a:t>In urma discuţiilor libere şi a experienţei copiilor legate de acest subiect s-a trecut la stabilirea unor obiective care să-i ajute în aflarea a cât mai multor adevăruri legate de acest subiect. </a:t>
            </a:r>
            <a:endParaRPr lang="en-US" dirty="0" smtClean="0"/>
          </a:p>
          <a:p>
            <a:r>
              <a:rPr lang="ro-RO" dirty="0" smtClean="0"/>
              <a:t>     Având in vedere obiectivele propuse,s-au planificat şi organizat activităţi,s-au pregătit diverse materiale didactice pentru centrele de activitate.</a:t>
            </a:r>
            <a:endParaRPr lang="en-US" dirty="0" smtClean="0"/>
          </a:p>
          <a:p>
            <a:r>
              <a:rPr lang="ro-RO" dirty="0" smtClean="0"/>
              <a:t>În fiecare zi s-au organizat conţinuturile într-un scenariu care să permită realizarea obiectivelor în manieră integrată.</a:t>
            </a:r>
            <a:endParaRPr lang="en-US" dirty="0" smtClean="0"/>
          </a:p>
          <a:p>
            <a:r>
              <a:rPr lang="ro-RO" dirty="0" smtClean="0"/>
              <a:t> In derularea acestui proiect au fost implicaţi şi </a:t>
            </a:r>
            <a:r>
              <a:rPr lang="ro-RO" b="1" dirty="0" smtClean="0"/>
              <a:t>părinţii </a:t>
            </a:r>
            <a:r>
              <a:rPr lang="ro-RO" dirty="0" smtClean="0"/>
              <a:t>copiilor din grupă . Informarea părinţilor s-a realizat printr-o scrisoare afişată la avizierul grupei și distribuită pe grupul părinților. Implicarea copiilor şi a părinţilor în derularea acestui proiect a fost benefică pentru toţi, deoarece părinții participând la vizionarea filmuletelor, au cunoscut mai bine activitatea din grădiniţă şi au dezvoltat o relaţie mai strânsă cu educatoarea şi ceilalţi părinţi.</a:t>
            </a:r>
            <a:endParaRPr lang="en-US" dirty="0" smtClean="0"/>
          </a:p>
          <a:p>
            <a:r>
              <a:rPr lang="ro-RO" dirty="0" smtClean="0"/>
              <a:t>Fiecare contribuţie notabilă la derularea proiectului a fost răsplătită cu puncte consemnate în oglinda proiectului. La sfârşitul săptămânii câştigătorii au primit </a:t>
            </a:r>
            <a:r>
              <a:rPr lang="ro-RO" b="1" dirty="0" smtClean="0"/>
              <a:t>diplome</a:t>
            </a:r>
            <a:r>
              <a:rPr lang="ro-RO" dirty="0" smtClean="0"/>
              <a:t>, intrând în cursa pentru câştigarea  “CEL MAI BUN COPIL” pentru anul şcolar în curs.</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hp\Downloads\IMG_20210526_090830_702 (1).jpg"/>
          <p:cNvPicPr>
            <a:picLocks noChangeAspect="1" noChangeArrowheads="1"/>
          </p:cNvPicPr>
          <p:nvPr/>
        </p:nvPicPr>
        <p:blipFill>
          <a:blip r:embed="rId3" cstate="print"/>
          <a:srcRect/>
          <a:stretch>
            <a:fillRect/>
          </a:stretch>
        </p:blipFill>
        <p:spPr bwMode="auto">
          <a:xfrm>
            <a:off x="1214414" y="1214422"/>
            <a:ext cx="6786610" cy="457203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SCRISOARE ADRESATĂ PARINȚILOR</a:t>
            </a:r>
            <a:endParaRPr lang="en-US" dirty="0"/>
          </a:p>
        </p:txBody>
      </p:sp>
      <p:sp>
        <p:nvSpPr>
          <p:cNvPr id="3" name="Content Placeholder 2"/>
          <p:cNvSpPr>
            <a:spLocks noGrp="1"/>
          </p:cNvSpPr>
          <p:nvPr>
            <p:ph idx="1"/>
          </p:nvPr>
        </p:nvSpPr>
        <p:spPr/>
        <p:txBody>
          <a:bodyPr>
            <a:normAutofit fontScale="25000" lnSpcReduction="20000"/>
          </a:bodyPr>
          <a:lstStyle/>
          <a:p>
            <a:r>
              <a:rPr lang="ro-RO" b="1" i="1" dirty="0" smtClean="0"/>
              <a:t> </a:t>
            </a:r>
            <a:endParaRPr lang="en-US" dirty="0" smtClean="0"/>
          </a:p>
          <a:p>
            <a:r>
              <a:rPr lang="ro-RO" sz="4800" b="1" i="1" dirty="0" smtClean="0"/>
              <a:t>Dragi părinţi,</a:t>
            </a:r>
            <a:endParaRPr lang="en-US" sz="4800" dirty="0" smtClean="0"/>
          </a:p>
          <a:p>
            <a:r>
              <a:rPr lang="ro-RO" sz="4800" b="1" i="1" dirty="0" smtClean="0"/>
              <a:t> </a:t>
            </a:r>
            <a:endParaRPr lang="en-US" sz="4800" dirty="0" smtClean="0"/>
          </a:p>
          <a:p>
            <a:r>
              <a:rPr lang="ro-RO" sz="4800" b="1" i="1" dirty="0" smtClean="0"/>
              <a:t> </a:t>
            </a:r>
            <a:endParaRPr lang="en-US" sz="4800" dirty="0" smtClean="0"/>
          </a:p>
          <a:p>
            <a:r>
              <a:rPr lang="ro-RO" sz="4800" b="1" i="1" dirty="0" smtClean="0"/>
              <a:t> </a:t>
            </a:r>
            <a:endParaRPr lang="en-US" sz="4800" dirty="0" smtClean="0"/>
          </a:p>
          <a:p>
            <a:r>
              <a:rPr lang="ro-RO" sz="4800" b="1" i="1" dirty="0" smtClean="0"/>
              <a:t>Grupa combinată„ALBINUTELE”</a:t>
            </a:r>
            <a:endParaRPr lang="en-US" sz="4800" dirty="0" smtClean="0"/>
          </a:p>
          <a:p>
            <a:r>
              <a:rPr lang="ro-RO" sz="4800" b="1" i="1" dirty="0" smtClean="0"/>
              <a:t>va derula,</a:t>
            </a:r>
            <a:endParaRPr lang="en-US" sz="4800" dirty="0" smtClean="0"/>
          </a:p>
          <a:p>
            <a:r>
              <a:rPr lang="ro-RO" sz="4800" b="1" i="1" dirty="0" smtClean="0"/>
              <a:t>în perioada 10 – 21.05.2021(VIZIONARE DE FILMULETE)</a:t>
            </a:r>
            <a:endParaRPr lang="en-US" sz="4800" dirty="0" smtClean="0"/>
          </a:p>
          <a:p>
            <a:r>
              <a:rPr lang="ro-RO" sz="4800" b="1" i="1" dirty="0" smtClean="0"/>
              <a:t>in perioada 24-28.05.2021 tema săptămânii (Strămoșii lui  Dino)</a:t>
            </a:r>
            <a:endParaRPr lang="en-US" sz="4800" dirty="0" smtClean="0"/>
          </a:p>
          <a:p>
            <a:r>
              <a:rPr lang="ro-RO" sz="4800" b="1" i="1" dirty="0" smtClean="0"/>
              <a:t> </a:t>
            </a:r>
            <a:endParaRPr lang="en-US" sz="4800" dirty="0" smtClean="0"/>
          </a:p>
          <a:p>
            <a:r>
              <a:rPr lang="ro-RO" sz="4800" b="1" dirty="0" smtClean="0"/>
              <a:t>                            DINOZAURII – O LUME DISPĂRUTĂ</a:t>
            </a:r>
            <a:endParaRPr lang="en-US" sz="4800" dirty="0" smtClean="0"/>
          </a:p>
          <a:p>
            <a:r>
              <a:rPr lang="ro-RO" sz="4800" b="1" dirty="0" smtClean="0"/>
              <a:t> </a:t>
            </a:r>
            <a:endParaRPr lang="en-US" sz="4800" dirty="0" smtClean="0"/>
          </a:p>
          <a:p>
            <a:r>
              <a:rPr lang="ro-RO" sz="4800" b="1" dirty="0" smtClean="0"/>
              <a:t> </a:t>
            </a:r>
            <a:endParaRPr lang="en-US" sz="4800" dirty="0" smtClean="0"/>
          </a:p>
          <a:p>
            <a:r>
              <a:rPr lang="ro-RO" sz="4800" b="1" dirty="0" smtClean="0"/>
              <a:t>O întâmplare neprevăzută a adus în discuţia grupei subiectul „DINOZAURII”. Copiii au arătat atât de mult interes şi atât de mult entuziasm încât hotărârea de a învăţa despre aceştia a fost luată în unanimitate şi aclamată cu urale care au atras atenţia întregii grădiniţe.</a:t>
            </a:r>
            <a:endParaRPr lang="en-US" sz="4800" dirty="0" smtClean="0"/>
          </a:p>
          <a:p>
            <a:r>
              <a:rPr lang="ro-RO" sz="4800" b="1" dirty="0" smtClean="0"/>
              <a:t>Ştiu că au multe cunoştinţe şi materiale individuale despre acest subiect deoarece este foarte mult mediatizat şi la noi, iar copiii sunt foarte interesaţi de aceste vieţuitoare.</a:t>
            </a:r>
            <a:endParaRPr lang="en-US" sz="4800" dirty="0" smtClean="0"/>
          </a:p>
          <a:p>
            <a:r>
              <a:rPr lang="ro-RO" sz="4800" b="1" dirty="0" smtClean="0"/>
              <a:t>Această temă o vom aborda printr-o metoda noua metoda’’FLIPPED CLASSROOMS’’ de cooperare pentru a sistematiza informaţiile tuturor într-un sens unitar şi cât mai specific vârstei şi posibilităţilor de înţelegere: învăţare prin cooperare şi joc, observări  spontane şi dirijate, conversaţii euristice, experimente, povestiri  astfel încât copiii să-şi îmbogăţească calitativ şi cantitativ cunoştinţe despre acest subiect.</a:t>
            </a:r>
            <a:endParaRPr lang="en-US" sz="4800" dirty="0" smtClean="0"/>
          </a:p>
          <a:p>
            <a:r>
              <a:rPr lang="ro-RO" sz="4800" b="1" dirty="0" smtClean="0"/>
              <a:t>In acest sens am nevoie de ajutorul vostru pentru a supraveghea copiii pentru a putea viziona filmuletele trimise vă rog să discutaţi cu copiii despre acest subiect,  să le daţi informaţii corecte, pe care să le împărtăşească şi celorlalţi copii din grupă.</a:t>
            </a:r>
            <a:endParaRPr lang="en-US" sz="4800" dirty="0" smtClean="0"/>
          </a:p>
          <a:p>
            <a:r>
              <a:rPr lang="it-IT" sz="4800" b="1" dirty="0" smtClean="0"/>
              <a:t> </a:t>
            </a:r>
            <a:endParaRPr lang="en-US" sz="4800" dirty="0" smtClean="0"/>
          </a:p>
          <a:p>
            <a:r>
              <a:rPr lang="it-IT" sz="4800" b="1" dirty="0" smtClean="0"/>
              <a:t>Educatoarea grupei</a:t>
            </a:r>
            <a:endParaRPr lang="en-US" sz="4800" dirty="0" smtClean="0"/>
          </a:p>
          <a:p>
            <a:r>
              <a:rPr lang="it-IT" sz="4800" b="1" dirty="0" smtClean="0"/>
              <a:t>Şi copiii grupei </a:t>
            </a:r>
            <a:endParaRPr lang="en-US" sz="4800" dirty="0" smtClean="0"/>
          </a:p>
          <a:p>
            <a:endParaRPr lang="en-US"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ro-RO" dirty="0" smtClean="0"/>
              <a:t>TEMA CERCULUI PEDAGOGIC</a:t>
            </a:r>
            <a:br>
              <a:rPr lang="ro-RO" dirty="0" smtClean="0"/>
            </a:br>
            <a:r>
              <a:rPr lang="ro-RO" dirty="0" smtClean="0"/>
              <a:t>’’Metoda </a:t>
            </a:r>
            <a:r>
              <a:rPr lang="ro-RO" dirty="0" smtClean="0">
                <a:solidFill>
                  <a:srgbClr val="FF0000"/>
                </a:solidFill>
              </a:rPr>
              <a:t>FLIPPED CLASSROOMS</a:t>
            </a:r>
            <a:r>
              <a:rPr lang="ro-RO" dirty="0" smtClean="0"/>
              <a:t>, practici si experiente de invatare in gradinita’’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0722" name="Picture 2" descr="poza%20cerc2"/>
          <p:cNvPicPr>
            <a:picLocks noChangeAspect="1" noChangeArrowheads="1"/>
          </p:cNvPicPr>
          <p:nvPr/>
        </p:nvPicPr>
        <p:blipFill>
          <a:blip r:embed="rId3" cstate="print"/>
          <a:srcRect/>
          <a:stretch>
            <a:fillRect/>
          </a:stretch>
        </p:blipFill>
        <p:spPr bwMode="auto">
          <a:xfrm>
            <a:off x="500034" y="285728"/>
            <a:ext cx="3643338" cy="3429000"/>
          </a:xfrm>
          <a:prstGeom prst="rect">
            <a:avLst/>
          </a:prstGeom>
          <a:noFill/>
          <a:ln w="9525">
            <a:noFill/>
            <a:miter lim="800000"/>
            <a:headEnd/>
            <a:tailEnd/>
          </a:ln>
        </p:spPr>
      </p:pic>
      <p:pic>
        <p:nvPicPr>
          <p:cNvPr id="30723" name="Picture 3" descr="poza cerc1"/>
          <p:cNvPicPr>
            <a:picLocks noChangeAspect="1" noChangeArrowheads="1"/>
          </p:cNvPicPr>
          <p:nvPr/>
        </p:nvPicPr>
        <p:blipFill>
          <a:blip r:embed="rId4" cstate="print"/>
          <a:srcRect/>
          <a:stretch>
            <a:fillRect/>
          </a:stretch>
        </p:blipFill>
        <p:spPr bwMode="auto">
          <a:xfrm>
            <a:off x="571472" y="4071942"/>
            <a:ext cx="2571768" cy="2214578"/>
          </a:xfrm>
          <a:prstGeom prst="rect">
            <a:avLst/>
          </a:prstGeom>
          <a:noFill/>
          <a:ln w="9525">
            <a:noFill/>
            <a:miter lim="800000"/>
            <a:headEnd/>
            <a:tailEnd/>
          </a:ln>
        </p:spPr>
      </p:pic>
      <p:pic>
        <p:nvPicPr>
          <p:cNvPr id="30725" name="Picture 5" descr="poza%20cerc%204"/>
          <p:cNvPicPr>
            <a:picLocks noChangeAspect="1" noChangeArrowheads="1"/>
          </p:cNvPicPr>
          <p:nvPr/>
        </p:nvPicPr>
        <p:blipFill>
          <a:blip r:embed="rId5" cstate="print"/>
          <a:srcRect/>
          <a:stretch>
            <a:fillRect/>
          </a:stretch>
        </p:blipFill>
        <p:spPr bwMode="auto">
          <a:xfrm>
            <a:off x="3714744" y="3929066"/>
            <a:ext cx="4929222" cy="2714644"/>
          </a:xfrm>
          <a:prstGeom prst="rect">
            <a:avLst/>
          </a:prstGeom>
          <a:noFill/>
          <a:ln w="9525">
            <a:noFill/>
            <a:miter lim="800000"/>
            <a:headEnd/>
            <a:tailEnd/>
          </a:ln>
        </p:spPr>
      </p:pic>
      <p:pic>
        <p:nvPicPr>
          <p:cNvPr id="8" name="Picture 7" descr="IMG-20210518-WA0008.jpg"/>
          <p:cNvPicPr>
            <a:picLocks noChangeAspect="1"/>
          </p:cNvPicPr>
          <p:nvPr/>
        </p:nvPicPr>
        <p:blipFill>
          <a:blip r:embed="rId6" cstate="print"/>
          <a:stretch>
            <a:fillRect/>
          </a:stretch>
        </p:blipFill>
        <p:spPr>
          <a:xfrm>
            <a:off x="4357686" y="285729"/>
            <a:ext cx="4429124" cy="335758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cstate="print"/>
          <a:tile tx="0" ty="0" sx="100000" sy="100000" flip="none" algn="tl"/>
        </a:blipFill>
        <a:effectLst/>
      </p:bgPr>
    </p:bg>
    <p:spTree>
      <p:nvGrpSpPr>
        <p:cNvPr id="1" name=""/>
        <p:cNvGrpSpPr/>
        <p:nvPr/>
      </p:nvGrpSpPr>
      <p:grpSpPr>
        <a:xfrm>
          <a:off x="0" y="0"/>
          <a:ext cx="0" cy="0"/>
          <a:chOff x="0" y="0"/>
          <a:chExt cx="0" cy="0"/>
        </a:xfrm>
      </p:grpSpPr>
      <p:pic>
        <p:nvPicPr>
          <p:cNvPr id="4" name="VID-20210518-WA0009.mp4">
            <a:hlinkClick r:id="" action="ppaction://media"/>
          </p:cNvPr>
          <p:cNvPicPr>
            <a:picLocks noRot="1" noChangeAspect="1"/>
          </p:cNvPicPr>
          <p:nvPr>
            <a:videoFile r:link="rId1"/>
          </p:nvPr>
        </p:nvPicPr>
        <p:blipFill>
          <a:blip r:embed="rId5" cstate="print"/>
          <a:stretch>
            <a:fillRect/>
          </a:stretch>
        </p:blipFill>
        <p:spPr>
          <a:xfrm>
            <a:off x="500033" y="428604"/>
            <a:ext cx="4394453" cy="3495676"/>
          </a:xfrm>
          <a:prstGeom prst="rect">
            <a:avLst/>
          </a:prstGeom>
        </p:spPr>
      </p:pic>
      <p:pic>
        <p:nvPicPr>
          <p:cNvPr id="5" name="VID-20210512-WA0001.mp4">
            <a:hlinkClick r:id="" action="ppaction://media"/>
          </p:cNvPr>
          <p:cNvPicPr>
            <a:picLocks noRot="1" noChangeAspect="1"/>
          </p:cNvPicPr>
          <p:nvPr>
            <a:videoFile r:link="rId2"/>
          </p:nvPr>
        </p:nvPicPr>
        <p:blipFill>
          <a:blip r:embed="rId6" cstate="print"/>
          <a:stretch>
            <a:fillRect/>
          </a:stretch>
        </p:blipFill>
        <p:spPr>
          <a:xfrm>
            <a:off x="2928926" y="3000372"/>
            <a:ext cx="5786478" cy="3352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11420"/>
          </a:xfrm>
        </p:spPr>
        <p:txBody>
          <a:bodyPr>
            <a:noAutofit/>
          </a:bodyPr>
          <a:lstStyle/>
          <a:p>
            <a:r>
              <a:rPr lang="ro-RO" sz="2000" dirty="0" smtClean="0"/>
              <a:t>În cadrul Întalnirii de Dimineața copiii fac cunoștință cu DINO – personajul alături de care vor petrece o zi intreaga. La centrele de interes ( ARTĂ, JOC DE MASĂ, ȘTIINȚĂ)copiii vor primi sarcini pe care le vor indeplini și cu ajutorul cărora iși vor aminti unele informații despre dinozauri obtinute anterior.</a:t>
            </a:r>
            <a:endParaRPr lang="en-US" sz="2000" dirty="0"/>
          </a:p>
        </p:txBody>
      </p:sp>
      <p:sp>
        <p:nvSpPr>
          <p:cNvPr id="4" name="Rectangle 3"/>
          <p:cNvSpPr/>
          <p:nvPr/>
        </p:nvSpPr>
        <p:spPr>
          <a:xfrm>
            <a:off x="3034752" y="3244334"/>
            <a:ext cx="3074496" cy="369332"/>
          </a:xfrm>
          <a:prstGeom prst="rect">
            <a:avLst/>
          </a:prstGeom>
        </p:spPr>
        <p:txBody>
          <a:bodyPr wrap="none">
            <a:spAutoFit/>
          </a:bodyPr>
          <a:lstStyle/>
          <a:p>
            <a:r>
              <a:rPr lang="en-US" dirty="0" smtClean="0">
                <a:hlinkClick r:id="rId3"/>
              </a:rPr>
              <a:t>https://youtu.be/o_QBB8OlZi8</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8229600" cy="2357454"/>
          </a:xfrm>
        </p:spPr>
        <p:txBody>
          <a:bodyPr>
            <a:normAutofit fontScale="90000"/>
          </a:bodyPr>
          <a:lstStyle/>
          <a:p>
            <a:r>
              <a:rPr lang="ro-RO" dirty="0" smtClean="0"/>
              <a:t/>
            </a:r>
            <a:br>
              <a:rPr lang="ro-RO" dirty="0" smtClean="0"/>
            </a:br>
            <a:r>
              <a:rPr lang="ro-RO" dirty="0" smtClean="0"/>
              <a:t/>
            </a:r>
            <a:br>
              <a:rPr lang="ro-RO" dirty="0" smtClean="0"/>
            </a:br>
            <a:r>
              <a:rPr lang="ro-RO" sz="2000" dirty="0" smtClean="0"/>
              <a:t>ACTIVITATEA PE DOMENII EXPERIENTIALE</a:t>
            </a:r>
            <a:br>
              <a:rPr lang="ro-RO" sz="2000" dirty="0" smtClean="0"/>
            </a:br>
            <a:r>
              <a:rPr lang="ro-RO" sz="2000" dirty="0" smtClean="0"/>
              <a:t>Înarmați cu toate informațiile pe care le au pornesc din nou la drum în cadrul activităților pe domenii experiențiale unde la </a:t>
            </a:r>
            <a:r>
              <a:rPr lang="ro-RO" sz="2000" b="1" dirty="0" smtClean="0"/>
              <a:t>DLC </a:t>
            </a:r>
            <a:r>
              <a:rPr lang="ro-RO" sz="2000" dirty="0" smtClean="0"/>
              <a:t> vor reda momente din povestea ‘’Povestea lui Dino’’ cu ajutorul metodei interactive Explozia Stelară.</a:t>
            </a:r>
            <a:br>
              <a:rPr lang="ro-RO" sz="2000" dirty="0" smtClean="0"/>
            </a:br>
            <a:r>
              <a:rPr lang="ro-RO" sz="2000" dirty="0" smtClean="0"/>
              <a:t>În cadrul domeniului Om și Societate micii exploratori vor selecta materiale pentru a confectiona o mască de dinozaur.</a:t>
            </a:r>
            <a:br>
              <a:rPr lang="ro-RO" sz="2000" dirty="0" smtClean="0"/>
            </a:br>
            <a:r>
              <a:rPr lang="ro-RO" dirty="0" smtClean="0"/>
              <a:t/>
            </a:r>
            <a:br>
              <a:rPr lang="ro-RO" dirty="0" smtClean="0"/>
            </a:br>
            <a:r>
              <a:rPr lang="ro-RO" dirty="0" smtClean="0"/>
              <a:t/>
            </a:r>
            <a:br>
              <a:rPr lang="ro-RO" dirty="0" smtClean="0"/>
            </a:br>
            <a:endParaRPr lang="en-US" dirty="0"/>
          </a:p>
        </p:txBody>
      </p:sp>
      <p:sp>
        <p:nvSpPr>
          <p:cNvPr id="4" name="Rectangle 3"/>
          <p:cNvSpPr/>
          <p:nvPr/>
        </p:nvSpPr>
        <p:spPr>
          <a:xfrm>
            <a:off x="2857488" y="4143380"/>
            <a:ext cx="3400952" cy="369332"/>
          </a:xfrm>
          <a:prstGeom prst="rect">
            <a:avLst/>
          </a:prstGeom>
        </p:spPr>
        <p:txBody>
          <a:bodyPr wrap="square">
            <a:spAutoFit/>
          </a:bodyPr>
          <a:lstStyle/>
          <a:p>
            <a:r>
              <a:rPr lang="en-US" dirty="0" smtClean="0">
                <a:hlinkClick r:id="rId3"/>
              </a:rPr>
              <a:t>https://youtu.be/abh5lXH2_60</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DOMENIUL OM SI SOCIETATE</a:t>
            </a:r>
            <a:endParaRPr lang="en-US" dirty="0"/>
          </a:p>
        </p:txBody>
      </p:sp>
      <p:sp>
        <p:nvSpPr>
          <p:cNvPr id="3" name="Content Placeholder 2"/>
          <p:cNvSpPr>
            <a:spLocks noGrp="1"/>
          </p:cNvSpPr>
          <p:nvPr>
            <p:ph idx="1"/>
          </p:nvPr>
        </p:nvSpPr>
        <p:spPr/>
        <p:txBody>
          <a:bodyPr/>
          <a:lstStyle/>
          <a:p>
            <a:endParaRPr lang="ro-RO" dirty="0" smtClean="0">
              <a:hlinkClick r:id="rId3"/>
            </a:endParaRPr>
          </a:p>
          <a:p>
            <a:pPr>
              <a:buNone/>
            </a:pPr>
            <a:endParaRPr lang="ro-RO" dirty="0" smtClean="0">
              <a:hlinkClick r:id="rId3"/>
            </a:endParaRPr>
          </a:p>
          <a:p>
            <a:pPr algn="ctr">
              <a:buNone/>
            </a:pPr>
            <a:r>
              <a:rPr lang="en-US" dirty="0" smtClean="0">
                <a:hlinkClick r:id="rId3"/>
              </a:rPr>
              <a:t>https://youtu.be/2DHcAna_sxA</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857388"/>
          </a:xfrm>
        </p:spPr>
        <p:txBody>
          <a:bodyPr>
            <a:normAutofit/>
          </a:bodyPr>
          <a:lstStyle/>
          <a:p>
            <a:r>
              <a:rPr lang="ro-RO" sz="2000" dirty="0" smtClean="0"/>
              <a:t>După finalizarea lucrărilor copiii iși fac curat la locul de muncă și insoțiți de DINO aceștia vor desfășura jocuri de mișcare în curtea grădiniței în spatiul amenajat ‘’DINO PARC’’.</a:t>
            </a:r>
            <a:endParaRPr lang="en-US" sz="2000" dirty="0"/>
          </a:p>
        </p:txBody>
      </p:sp>
      <p:sp>
        <p:nvSpPr>
          <p:cNvPr id="3" name="Content Placeholder 2"/>
          <p:cNvSpPr>
            <a:spLocks noGrp="1"/>
          </p:cNvSpPr>
          <p:nvPr>
            <p:ph idx="1"/>
          </p:nvPr>
        </p:nvSpPr>
        <p:spPr/>
        <p:txBody>
          <a:bodyPr/>
          <a:lstStyle/>
          <a:p>
            <a:pPr>
              <a:buNone/>
            </a:pPr>
            <a:endParaRPr lang="ro-RO" dirty="0" smtClean="0">
              <a:hlinkClick r:id="rId3"/>
            </a:endParaRPr>
          </a:p>
          <a:p>
            <a:pPr>
              <a:buNone/>
            </a:pPr>
            <a:endParaRPr lang="ro-RO" dirty="0" smtClean="0">
              <a:hlinkClick r:id="rId3"/>
            </a:endParaRPr>
          </a:p>
          <a:p>
            <a:pPr algn="ctr">
              <a:buNone/>
            </a:pPr>
            <a:r>
              <a:rPr lang="en-US" dirty="0" smtClean="0">
                <a:hlinkClick r:id="rId3"/>
              </a:rPr>
              <a:t>https://youtu.be/jj3BYTLEiSc</a:t>
            </a:r>
            <a:r>
              <a:rPr lang="ro-RO" dirty="0" smtClean="0"/>
              <a:t>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POZE DIN ACTIVITATEA NOASTRĂ</a:t>
            </a:r>
            <a:endParaRPr lang="en-US" dirty="0"/>
          </a:p>
        </p:txBody>
      </p:sp>
      <p:sp>
        <p:nvSpPr>
          <p:cNvPr id="1026" name="AutoShape 2" descr="blob:https://web.whatsapp.com/16121709-871b-4e0b-8bfc-e031e2ab206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blob:https://web.whatsapp.com/16121709-871b-4e0b-8bfc-e031e2ab206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WhatsApp Image 2021-05-20 at 12.22.59.jpeg"/>
          <p:cNvPicPr>
            <a:picLocks noChangeAspect="1"/>
          </p:cNvPicPr>
          <p:nvPr/>
        </p:nvPicPr>
        <p:blipFill>
          <a:blip r:embed="rId3" cstate="print"/>
          <a:stretch>
            <a:fillRect/>
          </a:stretch>
        </p:blipFill>
        <p:spPr>
          <a:xfrm>
            <a:off x="5072066" y="1071546"/>
            <a:ext cx="3857625" cy="2857520"/>
          </a:xfrm>
          <a:prstGeom prst="rect">
            <a:avLst/>
          </a:prstGeom>
        </p:spPr>
      </p:pic>
      <p:pic>
        <p:nvPicPr>
          <p:cNvPr id="12" name="Picture 11" descr="WhatsApp Image 2021-05-20 at 12.22.17.jpeg"/>
          <p:cNvPicPr>
            <a:picLocks noChangeAspect="1"/>
          </p:cNvPicPr>
          <p:nvPr/>
        </p:nvPicPr>
        <p:blipFill>
          <a:blip r:embed="rId4" cstate="print"/>
          <a:stretch>
            <a:fillRect/>
          </a:stretch>
        </p:blipFill>
        <p:spPr>
          <a:xfrm flipV="1">
            <a:off x="4857752" y="4143380"/>
            <a:ext cx="4000501" cy="2428892"/>
          </a:xfrm>
          <a:prstGeom prst="rect">
            <a:avLst/>
          </a:prstGeom>
        </p:spPr>
      </p:pic>
      <p:pic>
        <p:nvPicPr>
          <p:cNvPr id="13" name="Picture 12" descr="WhatsApp Image 2021-05-20 at 12.22.07.jpeg"/>
          <p:cNvPicPr>
            <a:picLocks noChangeAspect="1"/>
          </p:cNvPicPr>
          <p:nvPr/>
        </p:nvPicPr>
        <p:blipFill>
          <a:blip r:embed="rId5" cstate="print"/>
          <a:stretch>
            <a:fillRect/>
          </a:stretch>
        </p:blipFill>
        <p:spPr>
          <a:xfrm>
            <a:off x="642911" y="4071942"/>
            <a:ext cx="3714776" cy="2571768"/>
          </a:xfrm>
          <a:prstGeom prst="rect">
            <a:avLst/>
          </a:prstGeom>
        </p:spPr>
      </p:pic>
      <p:pic>
        <p:nvPicPr>
          <p:cNvPr id="14" name="Picture 13" descr="WhatsApp Image 2021-05-20 at 12.21.43.jpeg"/>
          <p:cNvPicPr>
            <a:picLocks noChangeAspect="1"/>
          </p:cNvPicPr>
          <p:nvPr/>
        </p:nvPicPr>
        <p:blipFill>
          <a:blip r:embed="rId6" cstate="print"/>
          <a:stretch>
            <a:fillRect/>
          </a:stretch>
        </p:blipFill>
        <p:spPr>
          <a:xfrm>
            <a:off x="571472" y="1088032"/>
            <a:ext cx="4000528" cy="27695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Picture 3" descr="WhatsApp Image 2021-05-25 at 20.45.04 (1).jpeg"/>
          <p:cNvPicPr>
            <a:picLocks noChangeAspect="1"/>
          </p:cNvPicPr>
          <p:nvPr/>
        </p:nvPicPr>
        <p:blipFill>
          <a:blip r:embed="rId3" cstate="print"/>
          <a:stretch>
            <a:fillRect/>
          </a:stretch>
        </p:blipFill>
        <p:spPr>
          <a:xfrm>
            <a:off x="5000628" y="214290"/>
            <a:ext cx="3857625" cy="3286124"/>
          </a:xfrm>
          <a:prstGeom prst="rect">
            <a:avLst/>
          </a:prstGeom>
        </p:spPr>
      </p:pic>
      <p:pic>
        <p:nvPicPr>
          <p:cNvPr id="5" name="Picture 4" descr="WhatsApp Image 2021-05-25 at 20.45.05 (1).jpeg"/>
          <p:cNvPicPr>
            <a:picLocks noChangeAspect="1"/>
          </p:cNvPicPr>
          <p:nvPr/>
        </p:nvPicPr>
        <p:blipFill>
          <a:blip r:embed="rId4" cstate="print"/>
          <a:stretch>
            <a:fillRect/>
          </a:stretch>
        </p:blipFill>
        <p:spPr>
          <a:xfrm>
            <a:off x="5072066" y="3643314"/>
            <a:ext cx="3857625" cy="3214686"/>
          </a:xfrm>
          <a:prstGeom prst="rect">
            <a:avLst/>
          </a:prstGeom>
        </p:spPr>
      </p:pic>
      <p:pic>
        <p:nvPicPr>
          <p:cNvPr id="6" name="Picture 5" descr="WhatsApp Image 2021-05-25 at 20.45.05 (2).jpeg"/>
          <p:cNvPicPr>
            <a:picLocks noChangeAspect="1"/>
          </p:cNvPicPr>
          <p:nvPr/>
        </p:nvPicPr>
        <p:blipFill>
          <a:blip r:embed="rId5" cstate="print"/>
          <a:stretch>
            <a:fillRect/>
          </a:stretch>
        </p:blipFill>
        <p:spPr>
          <a:xfrm>
            <a:off x="928662" y="3857628"/>
            <a:ext cx="3857625" cy="2786082"/>
          </a:xfrm>
          <a:prstGeom prst="rect">
            <a:avLst/>
          </a:prstGeom>
        </p:spPr>
      </p:pic>
      <p:pic>
        <p:nvPicPr>
          <p:cNvPr id="7" name="Picture 6" descr="WhatsApp Image 2021-05-25 at 20.45.05 (3).jpeg"/>
          <p:cNvPicPr>
            <a:picLocks noChangeAspect="1"/>
          </p:cNvPicPr>
          <p:nvPr/>
        </p:nvPicPr>
        <p:blipFill>
          <a:blip r:embed="rId6" cstate="print"/>
          <a:stretch>
            <a:fillRect/>
          </a:stretch>
        </p:blipFill>
        <p:spPr>
          <a:xfrm>
            <a:off x="500034" y="285728"/>
            <a:ext cx="4071966" cy="350046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Picture 3" descr="WhatsApp Image 2021-05-25 at 20.45.05 (4).jpeg"/>
          <p:cNvPicPr>
            <a:picLocks noChangeAspect="1"/>
          </p:cNvPicPr>
          <p:nvPr/>
        </p:nvPicPr>
        <p:blipFill>
          <a:blip r:embed="rId3" cstate="print"/>
          <a:stretch>
            <a:fillRect/>
          </a:stretch>
        </p:blipFill>
        <p:spPr>
          <a:xfrm>
            <a:off x="5500694" y="285728"/>
            <a:ext cx="3264490" cy="3643362"/>
          </a:xfrm>
          <a:prstGeom prst="rect">
            <a:avLst/>
          </a:prstGeom>
        </p:spPr>
      </p:pic>
      <p:pic>
        <p:nvPicPr>
          <p:cNvPr id="5" name="Picture 4" descr="WhatsApp Image 2021-05-25 at 20.45.04.jpeg"/>
          <p:cNvPicPr>
            <a:picLocks noChangeAspect="1"/>
          </p:cNvPicPr>
          <p:nvPr/>
        </p:nvPicPr>
        <p:blipFill>
          <a:blip r:embed="rId4" cstate="print"/>
          <a:stretch>
            <a:fillRect/>
          </a:stretch>
        </p:blipFill>
        <p:spPr>
          <a:xfrm>
            <a:off x="214282" y="214290"/>
            <a:ext cx="3857625" cy="3643314"/>
          </a:xfrm>
          <a:prstGeom prst="rect">
            <a:avLst/>
          </a:prstGeom>
        </p:spPr>
      </p:pic>
      <p:pic>
        <p:nvPicPr>
          <p:cNvPr id="6" name="Picture 5" descr="WhatsApp Image 2021-05-25 at 20.45.05.jpeg"/>
          <p:cNvPicPr>
            <a:picLocks noChangeAspect="1"/>
          </p:cNvPicPr>
          <p:nvPr/>
        </p:nvPicPr>
        <p:blipFill>
          <a:blip r:embed="rId5" cstate="print"/>
          <a:stretch>
            <a:fillRect/>
          </a:stretch>
        </p:blipFill>
        <p:spPr>
          <a:xfrm>
            <a:off x="785786" y="3643314"/>
            <a:ext cx="3857625" cy="3000396"/>
          </a:xfrm>
          <a:prstGeom prst="rect">
            <a:avLst/>
          </a:prstGeom>
        </p:spPr>
      </p:pic>
      <p:pic>
        <p:nvPicPr>
          <p:cNvPr id="7" name="Picture 6" descr="IMG_20210521_122012_102.jpg"/>
          <p:cNvPicPr>
            <a:picLocks noChangeAspect="1"/>
          </p:cNvPicPr>
          <p:nvPr/>
        </p:nvPicPr>
        <p:blipFill>
          <a:blip r:embed="rId6" cstate="print"/>
          <a:stretch>
            <a:fillRect/>
          </a:stretch>
        </p:blipFill>
        <p:spPr>
          <a:xfrm>
            <a:off x="4786314" y="3643314"/>
            <a:ext cx="4071934" cy="307183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50" name="Picture 2" descr="C:\Users\hp\Downloads\WhatsApp Image 2021-05-26 at 10.07.59.jpeg"/>
          <p:cNvPicPr>
            <a:picLocks noChangeAspect="1" noChangeArrowheads="1"/>
          </p:cNvPicPr>
          <p:nvPr/>
        </p:nvPicPr>
        <p:blipFill>
          <a:blip r:embed="rId3" cstate="print"/>
          <a:srcRect/>
          <a:stretch>
            <a:fillRect/>
          </a:stretch>
        </p:blipFill>
        <p:spPr bwMode="auto">
          <a:xfrm>
            <a:off x="428596" y="214290"/>
            <a:ext cx="3143272" cy="3571900"/>
          </a:xfrm>
          <a:prstGeom prst="rect">
            <a:avLst/>
          </a:prstGeom>
          <a:noFill/>
        </p:spPr>
      </p:pic>
      <p:pic>
        <p:nvPicPr>
          <p:cNvPr id="2051" name="Picture 3" descr="C:\Users\hp\Downloads\WhatsApp Image 2021-05-26 at 10.07.59 (1).jpeg"/>
          <p:cNvPicPr>
            <a:picLocks noChangeAspect="1" noChangeArrowheads="1"/>
          </p:cNvPicPr>
          <p:nvPr/>
        </p:nvPicPr>
        <p:blipFill>
          <a:blip r:embed="rId4" cstate="print"/>
          <a:srcRect/>
          <a:stretch>
            <a:fillRect/>
          </a:stretch>
        </p:blipFill>
        <p:spPr bwMode="auto">
          <a:xfrm>
            <a:off x="4786314" y="214290"/>
            <a:ext cx="3429024" cy="3500462"/>
          </a:xfrm>
          <a:prstGeom prst="rect">
            <a:avLst/>
          </a:prstGeom>
          <a:noFill/>
        </p:spPr>
      </p:pic>
      <p:pic>
        <p:nvPicPr>
          <p:cNvPr id="2052" name="Picture 4" descr="C:\Users\hp\Downloads\WhatsApp Image 2021-05-26 at 10.08.00.jpeg"/>
          <p:cNvPicPr>
            <a:picLocks noChangeAspect="1" noChangeArrowheads="1"/>
          </p:cNvPicPr>
          <p:nvPr/>
        </p:nvPicPr>
        <p:blipFill>
          <a:blip r:embed="rId5" cstate="print"/>
          <a:srcRect/>
          <a:stretch>
            <a:fillRect/>
          </a:stretch>
        </p:blipFill>
        <p:spPr bwMode="auto">
          <a:xfrm>
            <a:off x="428596" y="3929066"/>
            <a:ext cx="3357586" cy="2643206"/>
          </a:xfrm>
          <a:prstGeom prst="rect">
            <a:avLst/>
          </a:prstGeom>
          <a:noFill/>
        </p:spPr>
      </p:pic>
      <p:pic>
        <p:nvPicPr>
          <p:cNvPr id="2053" name="Picture 5" descr="C:\Users\hp\Downloads\WhatsApp Image 2021-05-26 at 10.08.03.jpeg"/>
          <p:cNvPicPr>
            <a:picLocks noChangeAspect="1" noChangeArrowheads="1"/>
          </p:cNvPicPr>
          <p:nvPr/>
        </p:nvPicPr>
        <p:blipFill>
          <a:blip r:embed="rId6" cstate="print"/>
          <a:srcRect/>
          <a:stretch>
            <a:fillRect/>
          </a:stretch>
        </p:blipFill>
        <p:spPr bwMode="auto">
          <a:xfrm>
            <a:off x="4429124" y="3857628"/>
            <a:ext cx="4214842" cy="27146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034" y="357167"/>
            <a:ext cx="8215370" cy="5857916"/>
          </a:xfrm>
        </p:spPr>
        <p:txBody>
          <a:bodyPr>
            <a:normAutofit fontScale="90000"/>
          </a:bodyPr>
          <a:lstStyle/>
          <a:p>
            <a:r>
              <a:rPr lang="ro-RO" sz="1600" dirty="0" smtClean="0"/>
              <a:t/>
            </a:r>
            <a:br>
              <a:rPr lang="ro-RO" sz="1600" dirty="0" smtClean="0"/>
            </a:br>
            <a:r>
              <a:rPr lang="ro-RO" sz="1600" dirty="0" smtClean="0"/>
              <a:t/>
            </a:r>
            <a:br>
              <a:rPr lang="ro-RO" sz="1600" dirty="0" smtClean="0"/>
            </a:br>
            <a:r>
              <a:rPr lang="ro-RO" sz="1600" dirty="0" smtClean="0"/>
              <a:t/>
            </a:r>
            <a:br>
              <a:rPr lang="ro-RO" sz="1600" dirty="0" smtClean="0"/>
            </a:br>
            <a:r>
              <a:rPr lang="ro-RO" sz="1600" dirty="0" smtClean="0"/>
              <a:t/>
            </a:r>
            <a:br>
              <a:rPr lang="ro-RO" sz="1600" dirty="0" smtClean="0"/>
            </a:br>
            <a:r>
              <a:rPr lang="en-US" sz="2000" b="1" dirty="0" smtClean="0">
                <a:latin typeface="Times New Roman" pitchFamily="18" charset="0"/>
                <a:cs typeface="Times New Roman" pitchFamily="18" charset="0"/>
              </a:rPr>
              <a:t>FLIPPED CLASSROOMS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clasa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răsturnată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este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considerată</a:t>
            </a:r>
            <a:r>
              <a:rPr lang="en-US" sz="2000" dirty="0" smtClean="0">
                <a:latin typeface="Times New Roman" pitchFamily="18" charset="0"/>
                <a:cs typeface="Times New Roman" pitchFamily="18" charset="0"/>
              </a:rPr>
              <a:t> o mare </a:t>
            </a:r>
            <a:r>
              <a:rPr lang="en-US" sz="2000" dirty="0" err="1" smtClean="0">
                <a:latin typeface="Times New Roman" pitchFamily="18" charset="0"/>
                <a:cs typeface="Times New Roman" pitchFamily="18" charset="0"/>
              </a:rPr>
              <a:t>inovație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în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procesul</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de </a:t>
            </a:r>
            <a:r>
              <a:rPr lang="en-US" sz="2000" dirty="0" err="1" smtClean="0">
                <a:latin typeface="Times New Roman" pitchFamily="18" charset="0"/>
                <a:cs typeface="Times New Roman" pitchFamily="18" charset="0"/>
              </a:rPr>
              <a:t>învățare-predare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După</a:t>
            </a:r>
            <a:r>
              <a:rPr lang="en-US" sz="2000" dirty="0" smtClean="0">
                <a:latin typeface="Times New Roman" pitchFamily="18" charset="0"/>
                <a:cs typeface="Times New Roman" pitchFamily="18" charset="0"/>
              </a:rPr>
              <a:t> cum </a:t>
            </a:r>
            <a:r>
              <a:rPr lang="en-US" sz="2000" dirty="0" err="1" smtClean="0">
                <a:latin typeface="Times New Roman" pitchFamily="18" charset="0"/>
                <a:cs typeface="Times New Roman" pitchFamily="18" charset="0"/>
              </a:rPr>
              <a:t>sugerează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numele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este</a:t>
            </a:r>
            <a:r>
              <a:rPr lang="en-US" sz="2000" dirty="0" smtClean="0">
                <a:latin typeface="Times New Roman" pitchFamily="18" charset="0"/>
                <a:cs typeface="Times New Roman" pitchFamily="18" charset="0"/>
              </a:rPr>
              <a:t> o</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metodologie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prin</a:t>
            </a:r>
            <a:r>
              <a:rPr lang="en-US" sz="2000" dirty="0" smtClean="0">
                <a:latin typeface="Times New Roman" pitchFamily="18" charset="0"/>
                <a:cs typeface="Times New Roman" pitchFamily="18" charset="0"/>
              </a:rPr>
              <a:t> care </a:t>
            </a:r>
            <a:r>
              <a:rPr lang="en-US" sz="2000" dirty="0" err="1" smtClean="0">
                <a:latin typeface="Times New Roman" pitchFamily="18" charset="0"/>
                <a:cs typeface="Times New Roman" pitchFamily="18" charset="0"/>
              </a:rPr>
              <a:t>modelul</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predare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este</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fapt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inversat</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În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modelul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tradițional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lecțiile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sunt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centrate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educatoare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profesor</a:t>
            </a:r>
            <a:r>
              <a:rPr lang="en-US" sz="2000" dirty="0" smtClean="0">
                <a:latin typeface="Times New Roman" pitchFamily="18" charset="0"/>
                <a:cs typeface="Times New Roman" pitchFamily="18" charset="0"/>
              </a:rPr>
              <a:t>), care</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lucrează</a:t>
            </a:r>
            <a:r>
              <a:rPr lang="en-US" sz="2000" dirty="0" smtClean="0">
                <a:latin typeface="Times New Roman" pitchFamily="18" charset="0"/>
                <a:cs typeface="Times New Roman" pitchFamily="18" charset="0"/>
              </a:rPr>
              <a:t> ca element de </a:t>
            </a:r>
            <a:r>
              <a:rPr lang="en-US" sz="2000" dirty="0" err="1" smtClean="0">
                <a:latin typeface="Times New Roman" pitchFamily="18" charset="0"/>
                <a:cs typeface="Times New Roman" pitchFamily="18" charset="0"/>
              </a:rPr>
              <a:t>legătură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între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prescolari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elevi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cunoștințe</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Profesorul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prezintă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conținutul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elevii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ascultă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notează</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pentru</a:t>
            </a:r>
            <a:r>
              <a:rPr lang="en-US" sz="2000" dirty="0" smtClean="0">
                <a:latin typeface="Times New Roman" pitchFamily="18" charset="0"/>
                <a:cs typeface="Times New Roman" pitchFamily="18" charset="0"/>
              </a:rPr>
              <a:t> a </a:t>
            </a:r>
            <a:r>
              <a:rPr lang="en-US" sz="2000" dirty="0" err="1" smtClean="0">
                <a:latin typeface="Times New Roman" pitchFamily="18" charset="0"/>
                <a:cs typeface="Times New Roman" pitchFamily="18" charset="0"/>
              </a:rPr>
              <a:t>studia</a:t>
            </a:r>
            <a:r>
              <a:rPr lang="en-US" sz="2000" dirty="0" smtClean="0">
                <a:latin typeface="Times New Roman" pitchFamily="18" charset="0"/>
                <a:cs typeface="Times New Roman" pitchFamily="18" charset="0"/>
              </a:rPr>
              <a:t>. Cu </a:t>
            </a:r>
            <a:r>
              <a:rPr lang="en-US" sz="2000" b="1" dirty="0" err="1" smtClean="0">
                <a:latin typeface="Times New Roman" pitchFamily="18" charset="0"/>
                <a:cs typeface="Times New Roman" pitchFamily="18" charset="0"/>
              </a:rPr>
              <a:t>clasa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răsturnată</a:t>
            </a:r>
            <a:r>
              <a:rPr lang="en-US" sz="2000" dirty="0" smtClean="0">
                <a:latin typeface="Times New Roman" pitchFamily="18" charset="0"/>
                <a:cs typeface="Times New Roman" pitchFamily="18" charset="0"/>
              </a:rPr>
              <a:t>,</a:t>
            </a:r>
            <a:r>
              <a:rPr lang="ro-RO" sz="2000" dirty="0" smtClean="0">
                <a:latin typeface="Times New Roman" pitchFamily="18" charset="0"/>
                <a:cs typeface="Times New Roman" pitchFamily="18" charset="0"/>
              </a:rPr>
              <a:t> copi</a:t>
            </a:r>
            <a:r>
              <a:rPr lang="en-US" sz="2000" dirty="0" smtClean="0">
                <a:latin typeface="Times New Roman" pitchFamily="18" charset="0"/>
                <a:cs typeface="Times New Roman" pitchFamily="18" charset="0"/>
              </a:rPr>
              <a:t>ii au </a:t>
            </a:r>
            <a:r>
              <a:rPr lang="en-US" sz="2000" dirty="0" err="1" smtClean="0">
                <a:latin typeface="Times New Roman" pitchFamily="18" charset="0"/>
                <a:cs typeface="Times New Roman" pitchFamily="18" charset="0"/>
              </a:rPr>
              <a:t>acces</a:t>
            </a:r>
            <a:r>
              <a:rPr lang="en-US" sz="2000" dirty="0" smtClean="0">
                <a:latin typeface="Times New Roman" pitchFamily="18" charset="0"/>
                <a:cs typeface="Times New Roman" pitchFamily="18" charset="0"/>
              </a:rPr>
              <a:t> direct la</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cunoștințe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iar</a:t>
            </a:r>
            <a:r>
              <a:rPr lang="en-US" sz="20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educatoarea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funcționează</a:t>
            </a:r>
            <a:r>
              <a:rPr lang="en-US" sz="2000" dirty="0" smtClean="0">
                <a:latin typeface="Times New Roman" pitchFamily="18" charset="0"/>
                <a:cs typeface="Times New Roman" pitchFamily="18" charset="0"/>
              </a:rPr>
              <a:t> ca monitor </a:t>
            </a:r>
            <a:r>
              <a:rPr lang="en-US" sz="2000" dirty="0" err="1" smtClean="0">
                <a:latin typeface="Times New Roman" pitchFamily="18" charset="0"/>
                <a:cs typeface="Times New Roman" pitchFamily="18" charset="0"/>
              </a:rPr>
              <a:t>și</a:t>
            </a:r>
            <a:r>
              <a:rPr lang="en-US" sz="2000" dirty="0" smtClean="0">
                <a:latin typeface="Times New Roman" pitchFamily="18" charset="0"/>
                <a:cs typeface="Times New Roman" pitchFamily="18" charset="0"/>
              </a:rPr>
              <a:t> mediator.</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În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acest</a:t>
            </a:r>
            <a:r>
              <a:rPr lang="en-US" sz="2000" dirty="0" smtClean="0">
                <a:latin typeface="Times New Roman" pitchFamily="18" charset="0"/>
                <a:cs typeface="Times New Roman" pitchFamily="18" charset="0"/>
              </a:rPr>
              <a:t> model, </a:t>
            </a:r>
            <a:r>
              <a:rPr lang="ro-RO" sz="2000" dirty="0" smtClean="0">
                <a:latin typeface="Times New Roman" pitchFamily="18" charset="0"/>
                <a:cs typeface="Times New Roman" pitchFamily="18" charset="0"/>
              </a:rPr>
              <a:t>copi</a:t>
            </a:r>
            <a:r>
              <a:rPr lang="en-US" sz="2000" dirty="0" smtClean="0">
                <a:latin typeface="Times New Roman" pitchFamily="18" charset="0"/>
                <a:cs typeface="Times New Roman" pitchFamily="18" charset="0"/>
              </a:rPr>
              <a:t>ii </a:t>
            </a:r>
            <a:r>
              <a:rPr lang="en-US" sz="2000" dirty="0" err="1" smtClean="0">
                <a:latin typeface="Times New Roman" pitchFamily="18" charset="0"/>
                <a:cs typeface="Times New Roman" pitchFamily="18" charset="0"/>
              </a:rPr>
              <a:t>studiază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conținutul</a:t>
            </a:r>
            <a:r>
              <a:rPr lang="en-US" sz="2000" dirty="0" smtClean="0">
                <a:latin typeface="Times New Roman" pitchFamily="18" charset="0"/>
                <a:cs typeface="Times New Roman" pitchFamily="18" charset="0"/>
              </a:rPr>
              <a:t> curricular </a:t>
            </a:r>
            <a:r>
              <a:rPr lang="en-US" sz="2000" dirty="0" err="1" smtClean="0">
                <a:latin typeface="Times New Roman" pitchFamily="18" charset="0"/>
                <a:cs typeface="Times New Roman" pitchFamily="18" charset="0"/>
              </a:rPr>
              <a:t>în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avans</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acasă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materiale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sugerate</a:t>
            </a:r>
            <a:r>
              <a:rPr lang="en-US" sz="2000" dirty="0" smtClean="0">
                <a:latin typeface="Times New Roman" pitchFamily="18" charset="0"/>
                <a:cs typeface="Times New Roman" pitchFamily="18" charset="0"/>
              </a:rPr>
              <a:t> de </a:t>
            </a:r>
            <a:r>
              <a:rPr lang="ro-RO" sz="2000" dirty="0" smtClean="0">
                <a:latin typeface="Times New Roman" pitchFamily="18" charset="0"/>
                <a:cs typeface="Times New Roman" pitchFamily="18" charset="0"/>
              </a:rPr>
              <a:t>educatoare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Cunoștințele</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bază</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sunt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dobândite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în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afara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sălii</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clasă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unde</a:t>
            </a:r>
            <a:r>
              <a:rPr lang="en-US" sz="20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copiii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fac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sarcini</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propuse</a:t>
            </a:r>
            <a:r>
              <a:rPr lang="en-US" sz="2000" dirty="0" smtClean="0">
                <a:latin typeface="Times New Roman" pitchFamily="18" charset="0"/>
                <a:cs typeface="Times New Roman" pitchFamily="18" charset="0"/>
              </a:rPr>
              <a:t> de </a:t>
            </a:r>
            <a:r>
              <a:rPr lang="ro-RO" sz="2000" dirty="0" smtClean="0">
                <a:latin typeface="Times New Roman" pitchFamily="18" charset="0"/>
                <a:cs typeface="Times New Roman" pitchFamily="18" charset="0"/>
              </a:rPr>
              <a:t>educatoare</a:t>
            </a:r>
            <a:r>
              <a:rPr lang="en-US" sz="2000" dirty="0" smtClean="0">
                <a:latin typeface="Times New Roman" pitchFamily="18" charset="0"/>
                <a:cs typeface="Times New Roman" pitchFamily="18" charset="0"/>
              </a:rPr>
              <a:t> cu </a:t>
            </a:r>
            <a:r>
              <a:rPr lang="en-US" sz="2000" dirty="0" err="1" smtClean="0">
                <a:latin typeface="Times New Roman" pitchFamily="18" charset="0"/>
                <a:cs typeface="Times New Roman" pitchFamily="18" charset="0"/>
              </a:rPr>
              <a:t>privire</a:t>
            </a:r>
            <a:r>
              <a:rPr lang="en-US" sz="2000" dirty="0" smtClean="0">
                <a:latin typeface="Times New Roman" pitchFamily="18" charset="0"/>
                <a:cs typeface="Times New Roman" pitchFamily="18" charset="0"/>
              </a:rPr>
              <a:t> la </a:t>
            </a:r>
            <a:r>
              <a:rPr lang="en-US" sz="2000" dirty="0" err="1" smtClean="0">
                <a:latin typeface="Times New Roman" pitchFamily="18" charset="0"/>
                <a:cs typeface="Times New Roman" pitchFamily="18" charset="0"/>
              </a:rPr>
              <a:t>domenii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specifice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În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clasă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mai</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târziu</a:t>
            </a:r>
            <a:r>
              <a:rPr lang="en-US" sz="20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copiii</a:t>
            </a:r>
            <a:r>
              <a:rPr lang="en-US" sz="2000" dirty="0" smtClean="0">
                <a:latin typeface="Times New Roman" pitchFamily="18" charset="0"/>
                <a:cs typeface="Times New Roman" pitchFamily="18" charset="0"/>
              </a:rPr>
              <a:t> pot </a:t>
            </a:r>
            <a:r>
              <a:rPr lang="en-US" sz="2000" dirty="0" err="1" smtClean="0">
                <a:latin typeface="Times New Roman" pitchFamily="18" charset="0"/>
                <a:cs typeface="Times New Roman" pitchFamily="18" charset="0"/>
              </a:rPr>
              <a:t>expune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cunoștințele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dobândite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și</a:t>
            </a:r>
            <a:r>
              <a:rPr lang="en-US" sz="20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educatoarea</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are </a:t>
            </a:r>
            <a:r>
              <a:rPr lang="en-US" sz="2000" dirty="0" err="1" smtClean="0">
                <a:latin typeface="Times New Roman" pitchFamily="18" charset="0"/>
                <a:cs typeface="Times New Roman" pitchFamily="18" charset="0"/>
              </a:rPr>
              <a:t>șansa</a:t>
            </a:r>
            <a:r>
              <a:rPr lang="en-US" sz="2000" dirty="0" smtClean="0">
                <a:latin typeface="Times New Roman" pitchFamily="18" charset="0"/>
                <a:cs typeface="Times New Roman" pitchFamily="18" charset="0"/>
              </a:rPr>
              <a:t> de a </a:t>
            </a:r>
            <a:r>
              <a:rPr lang="en-US" sz="2000" dirty="0" err="1" smtClean="0">
                <a:latin typeface="Times New Roman" pitchFamily="18" charset="0"/>
                <a:cs typeface="Times New Roman" pitchFamily="18" charset="0"/>
              </a:rPr>
              <a:t>aprofunda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anumite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aspecte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stimulând</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interactivitatea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în</a:t>
            </a:r>
            <a:r>
              <a:rPr lang="en-US" sz="20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sala de grupă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Toate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acestea</a:t>
            </a:r>
            <a:r>
              <a:rPr lang="en-US" sz="2000" dirty="0" smtClean="0">
                <a:latin typeface="Times New Roman" pitchFamily="18" charset="0"/>
                <a:cs typeface="Times New Roman" pitchFamily="18" charset="0"/>
              </a:rPr>
              <a:t> au </a:t>
            </a:r>
            <a:r>
              <a:rPr lang="en-US" sz="2000" dirty="0" err="1" smtClean="0">
                <a:latin typeface="Times New Roman" pitchFamily="18" charset="0"/>
                <a:cs typeface="Times New Roman" pitchFamily="18" charset="0"/>
              </a:rPr>
              <a:t>scopul</a:t>
            </a:r>
            <a:r>
              <a:rPr lang="en-US" sz="2000" dirty="0" smtClean="0">
                <a:latin typeface="Times New Roman" pitchFamily="18" charset="0"/>
                <a:cs typeface="Times New Roman" pitchFamily="18" charset="0"/>
              </a:rPr>
              <a:t> de a </a:t>
            </a:r>
            <a:r>
              <a:rPr lang="en-US" sz="2000" dirty="0" err="1" smtClean="0">
                <a:latin typeface="Times New Roman" pitchFamily="18" charset="0"/>
                <a:cs typeface="Times New Roman" pitchFamily="18" charset="0"/>
              </a:rPr>
              <a:t>garanta</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înțelegerea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sinteza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conținutului</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acest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fel</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prescolarul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poate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interacționa</a:t>
            </a:r>
            <a:r>
              <a:rPr lang="en-US" sz="2400" dirty="0" smtClean="0">
                <a:latin typeface="Times New Roman" pitchFamily="18" charset="0"/>
                <a:cs typeface="Times New Roman" pitchFamily="18" charset="0"/>
              </a:rPr>
              <a:t> cu </a:t>
            </a:r>
            <a:r>
              <a:rPr lang="en-US" sz="2400" dirty="0" err="1" smtClean="0">
                <a:latin typeface="Times New Roman" pitchFamily="18" charset="0"/>
                <a:cs typeface="Times New Roman" pitchFamily="18" charset="0"/>
              </a:rPr>
              <a:t>colegii</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săi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poate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discuta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într</a:t>
            </a:r>
            <a:r>
              <a:rPr lang="en-US" sz="2400" dirty="0" smtClean="0">
                <a:latin typeface="Times New Roman" pitchFamily="18" charset="0"/>
                <a:cs typeface="Times New Roman" pitchFamily="18" charset="0"/>
              </a:rPr>
              <a:t>-un mod </a:t>
            </a:r>
            <a:r>
              <a:rPr lang="en-US" sz="2400" dirty="0" err="1" smtClean="0">
                <a:latin typeface="Times New Roman" pitchFamily="18" charset="0"/>
                <a:cs typeface="Times New Roman" pitchFamily="18" charset="0"/>
              </a:rPr>
              <a:t>viu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conceptele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ideile</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principale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învățate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timpul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întregului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proces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promovând</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lucrul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echipă</a:t>
            </a:r>
            <a:r>
              <a:rPr lang="en-US" sz="2400" dirty="0" smtClean="0">
                <a:latin typeface="Times New Roman" pitchFamily="18" charset="0"/>
                <a:cs typeface="Times New Roman" pitchFamily="18" charset="0"/>
              </a:rPr>
              <a:t>. </a:t>
            </a:r>
            <a:endParaRPr lang="ro-RO"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Clasa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răsturnată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creează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situații</a:t>
            </a:r>
            <a:r>
              <a:rPr lang="en-US" sz="2400" dirty="0" smtClean="0">
                <a:latin typeface="Times New Roman" pitchFamily="18" charset="0"/>
                <a:cs typeface="Times New Roman" pitchFamily="18" charset="0"/>
              </a:rPr>
              <a:t> care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permit </a:t>
            </a:r>
            <a:r>
              <a:rPr lang="en-US" sz="2400" dirty="0" err="1" smtClean="0">
                <a:latin typeface="Times New Roman" pitchFamily="18" charset="0"/>
                <a:cs typeface="Times New Roman" pitchFamily="18" charset="0"/>
              </a:rPr>
              <a:t>împărtășirea</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ceea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ce</a:t>
            </a:r>
            <a:r>
              <a:rPr lang="en-US" sz="2400" dirty="0" smtClean="0">
                <a:latin typeface="Times New Roman" pitchFamily="18" charset="0"/>
                <a:cs typeface="Times New Roman" pitchFamily="18" charset="0"/>
              </a:rPr>
              <a:t> are </a:t>
            </a:r>
            <a:r>
              <a:rPr lang="en-US" sz="2400" dirty="0" err="1" smtClean="0">
                <a:latin typeface="Times New Roman" pitchFamily="18" charset="0"/>
                <a:cs typeface="Times New Roman" pitchFamily="18" charset="0"/>
              </a:rPr>
              <a:t>fiecare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ceea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știe</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fiecare</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creează</a:t>
            </a:r>
            <a:r>
              <a:rPr lang="en-US" sz="2400" dirty="0" smtClean="0">
                <a:latin typeface="Times New Roman" pitchFamily="18" charset="0"/>
                <a:cs typeface="Times New Roman" pitchFamily="18" charset="0"/>
              </a:rPr>
              <a:t> un </a:t>
            </a:r>
            <a:r>
              <a:rPr lang="en-US" sz="2400" dirty="0" err="1" smtClean="0">
                <a:latin typeface="Times New Roman" pitchFamily="18" charset="0"/>
                <a:cs typeface="Times New Roman" pitchFamily="18" charset="0"/>
              </a:rPr>
              <a:t>fel</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competiție</a:t>
            </a:r>
            <a:r>
              <a:rPr lang="en-US" sz="2400" dirty="0" smtClean="0">
                <a:latin typeface="Times New Roman" pitchFamily="18" charset="0"/>
                <a:cs typeface="Times New Roman" pitchFamily="18" charset="0"/>
              </a:rPr>
              <a:t>, care </a:t>
            </a:r>
            <a:r>
              <a:rPr lang="en-US" sz="2400" dirty="0" err="1" smtClean="0">
                <a:latin typeface="Times New Roman" pitchFamily="18" charset="0"/>
                <a:cs typeface="Times New Roman" pitchFamily="18" charset="0"/>
              </a:rPr>
              <a:t>îi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determină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ro-RO" sz="2400" dirty="0" smtClean="0">
                <a:latin typeface="Times New Roman" pitchFamily="18" charset="0"/>
                <a:cs typeface="Times New Roman" pitchFamily="18" charset="0"/>
              </a:rPr>
              <a:t>copii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caute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absoarbă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majoritatea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informațiilor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arăta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sala</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clasă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știu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despre</a:t>
            </a:r>
            <a:r>
              <a:rPr lang="en-US" sz="2400" dirty="0" smtClean="0">
                <a:latin typeface="Times New Roman" pitchFamily="18" charset="0"/>
                <a:cs typeface="Times New Roman" pitchFamily="18" charset="0"/>
              </a:rPr>
              <a:t> care se</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discută</a:t>
            </a:r>
            <a:r>
              <a:rPr lang="ro-RO" sz="2400" dirty="0" smtClean="0">
                <a:latin typeface="Times New Roman" pitchFamily="18" charset="0"/>
                <a:cs typeface="Times New Roman" pitchFamily="18" charset="0"/>
              </a:rPr>
              <a:t>.</a:t>
            </a:r>
          </a:p>
          <a:p>
            <a:pPr>
              <a:buNone/>
            </a:pPr>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ro-RO" sz="2400" dirty="0" smtClean="0">
                <a:latin typeface="Times New Roman" pitchFamily="18" charset="0"/>
                <a:cs typeface="Times New Roman" pitchFamily="18" charset="0"/>
              </a:rPr>
              <a:t>Preșcolarii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obțin</a:t>
            </a:r>
            <a:r>
              <a:rPr lang="ro-RO"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cunoștințe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anterioare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despre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lecție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materiale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oferite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prealabil</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către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profesor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cărți</a:t>
            </a:r>
            <a:r>
              <a:rPr lang="en-US" sz="2400" dirty="0" smtClean="0">
                <a:latin typeface="Times New Roman" pitchFamily="18" charset="0"/>
                <a:cs typeface="Times New Roman" pitchFamily="18" charset="0"/>
              </a:rPr>
              <a:t>, video-</a:t>
            </a:r>
            <a:r>
              <a:rPr lang="en-US" sz="2400" dirty="0" err="1" smtClean="0">
                <a:latin typeface="Times New Roman" pitchFamily="18" charset="0"/>
                <a:cs typeface="Times New Roman" pitchFamily="18" charset="0"/>
              </a:rPr>
              <a:t>lecții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videoclipuri</a:t>
            </a:r>
            <a:r>
              <a:rPr lang="en-US" sz="2400" dirty="0" smtClean="0">
                <a:latin typeface="Times New Roman" pitchFamily="18" charset="0"/>
                <a:cs typeface="Times New Roman" pitchFamily="18" charset="0"/>
              </a:rPr>
              <a:t> YouTube, </a:t>
            </a:r>
            <a:r>
              <a:rPr lang="en-US" sz="2400" dirty="0" err="1" smtClean="0">
                <a:latin typeface="Times New Roman" pitchFamily="18" charset="0"/>
                <a:cs typeface="Times New Roman" pitchFamily="18" charset="0"/>
              </a:rPr>
              <a:t>printre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alte</a:t>
            </a:r>
            <a:r>
              <a:rPr lang="ro-RO" sz="2400" dirty="0" smtClean="0">
                <a:latin typeface="Times New Roman" pitchFamily="18" charset="0"/>
                <a:cs typeface="Times New Roman" pitchFamily="18" charset="0"/>
              </a:rPr>
              <a:t>le a</a:t>
            </a:r>
            <a:r>
              <a:rPr lang="en-US" sz="2400" dirty="0" err="1" smtClean="0">
                <a:latin typeface="Times New Roman" pitchFamily="18" charset="0"/>
                <a:cs typeface="Times New Roman" pitchFamily="18" charset="0"/>
              </a:rPr>
              <a:t>ceastă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metodologie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permite</a:t>
            </a:r>
            <a:r>
              <a:rPr lang="ro-RO" sz="2400" dirty="0" smtClean="0">
                <a:latin typeface="Times New Roman" pitchFamily="18" charset="0"/>
                <a:cs typeface="Times New Roman" pitchFamily="18" charset="0"/>
              </a:rPr>
              <a:t> educatoarei</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profesorului</a:t>
            </a:r>
            <a:r>
              <a:rPr lang="ro-RO"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aloce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mult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timp</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verifica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cunoștințel</a:t>
            </a:r>
            <a:r>
              <a:rPr lang="ro-RO" sz="2400" dirty="0" smtClean="0">
                <a:latin typeface="Times New Roman" pitchFamily="18" charset="0"/>
                <a:cs typeface="Times New Roman" pitchFamily="18" charset="0"/>
              </a:rPr>
              <a:t>e</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dobândite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înțelege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dificultățile</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copi</a:t>
            </a:r>
            <a:r>
              <a:rPr lang="en-US" sz="2400" dirty="0" err="1" smtClean="0">
                <a:latin typeface="Times New Roman" pitchFamily="18" charset="0"/>
                <a:cs typeface="Times New Roman" pitchFamily="18" charset="0"/>
              </a:rPr>
              <a:t>ilor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Permite</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o </a:t>
            </a:r>
            <a:r>
              <a:rPr lang="en-US" sz="2400" dirty="0" err="1" smtClean="0">
                <a:latin typeface="Times New Roman" pitchFamily="18" charset="0"/>
                <a:cs typeface="Times New Roman" pitchFamily="18" charset="0"/>
              </a:rPr>
              <a:t>observație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directă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eficientă</a:t>
            </a:r>
            <a:r>
              <a:rPr lang="en-US" sz="2400" dirty="0" smtClean="0">
                <a:latin typeface="Times New Roman" pitchFamily="18" charset="0"/>
                <a:cs typeface="Times New Roman" pitchFamily="18" charset="0"/>
              </a:rPr>
              <a:t>, o </a:t>
            </a:r>
            <a:r>
              <a:rPr lang="en-US" sz="2400" dirty="0" err="1" smtClean="0">
                <a:latin typeface="Times New Roman" pitchFamily="18" charset="0"/>
                <a:cs typeface="Times New Roman" pitchFamily="18" charset="0"/>
              </a:rPr>
              <a:t>modalitate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continuă</a:t>
            </a:r>
            <a:r>
              <a:rPr lang="en-US" sz="2400" dirty="0" smtClean="0">
                <a:latin typeface="Times New Roman" pitchFamily="18" charset="0"/>
                <a:cs typeface="Times New Roman" pitchFamily="18" charset="0"/>
              </a:rPr>
              <a:t> de</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evaluare</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muncii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efectuate</a:t>
            </a:r>
            <a:r>
              <a:rPr lang="en-US" sz="2400" dirty="0" smtClean="0">
                <a:latin typeface="Times New Roman" pitchFamily="18" charset="0"/>
                <a:cs typeface="Times New Roman" pitchFamily="18" charset="0"/>
              </a:rPr>
              <a:t> de </a:t>
            </a:r>
            <a:r>
              <a:rPr lang="ro-RO" sz="2400" dirty="0" smtClean="0">
                <a:latin typeface="Times New Roman" pitchFamily="18" charset="0"/>
                <a:cs typeface="Times New Roman" pitchFamily="18" charset="0"/>
              </a:rPr>
              <a:t>copii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marcarea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progresului</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fiecărui</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copil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dacă</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cercetat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materialele</a:t>
            </a:r>
            <a:r>
              <a:rPr lang="en-US" sz="2400" dirty="0" smtClean="0">
                <a:latin typeface="Times New Roman" pitchFamily="18" charset="0"/>
                <a:cs typeface="Times New Roman" pitchFamily="18" charset="0"/>
              </a:rPr>
              <a:t> indicate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este</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capabil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aplice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concepte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dacă</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dezvoltat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abilitățile</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așteptate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vede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rezultatele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surse</a:t>
            </a:r>
            <a:r>
              <a:rPr lang="en-US" sz="2400" dirty="0" smtClean="0">
                <a:latin typeface="Times New Roman" pitchFamily="18" charset="0"/>
                <a:cs typeface="Times New Roman" pitchFamily="18" charset="0"/>
              </a:rPr>
              <a:t>.</a:t>
            </a:r>
          </a:p>
          <a:p>
            <a:pPr>
              <a:buNone/>
            </a:pPr>
            <a:endParaRPr lang="en-US"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00042"/>
            <a:ext cx="8401080" cy="5626121"/>
          </a:xfrm>
        </p:spPr>
        <p:txBody>
          <a:bodyPr>
            <a:normAutofit lnSpcReduction="10000"/>
          </a:bodyPr>
          <a:lstStyle/>
          <a:p>
            <a:pPr>
              <a:buNone/>
            </a:pPr>
            <a:r>
              <a:rPr lang="en-US" sz="2400" dirty="0" err="1" smtClean="0">
                <a:latin typeface="Times New Roman" pitchFamily="18" charset="0"/>
                <a:cs typeface="Times New Roman" pitchFamily="18" charset="0"/>
              </a:rPr>
              <a:t>Într</a:t>
            </a:r>
            <a:r>
              <a:rPr lang="en-US" sz="2400" dirty="0" smtClean="0">
                <a:latin typeface="Times New Roman" pitchFamily="18" charset="0"/>
                <a:cs typeface="Times New Roman" pitchFamily="18" charset="0"/>
              </a:rPr>
              <a:t>-o </a:t>
            </a:r>
            <a:r>
              <a:rPr lang="en-US" sz="2400" dirty="0" err="1" smtClean="0">
                <a:latin typeface="Times New Roman" pitchFamily="18" charset="0"/>
                <a:cs typeface="Times New Roman" pitchFamily="18" charset="0"/>
              </a:rPr>
              <a:t>sală</a:t>
            </a:r>
            <a:r>
              <a:rPr lang="en-US" sz="2400" dirty="0" smtClean="0">
                <a:latin typeface="Times New Roman" pitchFamily="18" charset="0"/>
                <a:cs typeface="Times New Roman" pitchFamily="18" charset="0"/>
              </a:rPr>
              <a:t> de </a:t>
            </a:r>
            <a:r>
              <a:rPr lang="ro-RO" sz="2400" dirty="0" smtClean="0">
                <a:latin typeface="Times New Roman" pitchFamily="18" charset="0"/>
                <a:cs typeface="Times New Roman" pitchFamily="18" charset="0"/>
              </a:rPr>
              <a:t>clasă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răsturnată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fiecare</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copil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poate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învăța</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propriul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ritm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Învățarea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devine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personalizată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fiecare</a:t>
            </a:r>
            <a:r>
              <a:rPr lang="en-US" sz="2400" dirty="0" smtClean="0">
                <a:latin typeface="Times New Roman" pitchFamily="18" charset="0"/>
                <a:cs typeface="Times New Roman" pitchFamily="18" charset="0"/>
              </a:rPr>
              <a:t> . </a:t>
            </a:r>
            <a:r>
              <a:rPr lang="ro-RO" sz="2400" dirty="0" smtClean="0">
                <a:latin typeface="Times New Roman" pitchFamily="18" charset="0"/>
                <a:cs typeface="Times New Roman" pitchFamily="18" charset="0"/>
              </a:rPr>
              <a:t>Copiii</a:t>
            </a:r>
            <a:r>
              <a:rPr lang="en-US" sz="2400" dirty="0" smtClean="0">
                <a:latin typeface="Times New Roman" pitchFamily="18" charset="0"/>
                <a:cs typeface="Times New Roman" pitchFamily="18" charset="0"/>
              </a:rPr>
              <a:t> au </a:t>
            </a:r>
            <a:r>
              <a:rPr lang="en-US" sz="2400" dirty="0" err="1" smtClean="0">
                <a:latin typeface="Times New Roman" pitchFamily="18" charset="0"/>
                <a:cs typeface="Times New Roman" pitchFamily="18" charset="0"/>
              </a:rPr>
              <a:t>posibilitatea</a:t>
            </a:r>
            <a:r>
              <a:rPr lang="en-US" sz="2400" dirty="0" smtClean="0">
                <a:latin typeface="Times New Roman" pitchFamily="18" charset="0"/>
                <a:cs typeface="Times New Roman" pitchFamily="18" charset="0"/>
              </a:rPr>
              <a:t> de a </a:t>
            </a:r>
            <a:r>
              <a:rPr lang="en-US" sz="2400" dirty="0" err="1" smtClean="0">
                <a:latin typeface="Times New Roman" pitchFamily="18" charset="0"/>
                <a:cs typeface="Times New Roman" pitchFamily="18" charset="0"/>
              </a:rPr>
              <a:t>viziona</a:t>
            </a:r>
            <a:r>
              <a:rPr lang="en-US" sz="2400" dirty="0" smtClean="0">
                <a:latin typeface="Times New Roman" pitchFamily="18" charset="0"/>
                <a:cs typeface="Times New Roman" pitchFamily="18" charset="0"/>
              </a:rPr>
              <a:t> un </a:t>
            </a:r>
            <a:r>
              <a:rPr lang="ro-RO" sz="2400" dirty="0" smtClean="0">
                <a:latin typeface="Times New Roman" pitchFamily="18" charset="0"/>
                <a:cs typeface="Times New Roman" pitchFamily="18" charset="0"/>
              </a:rPr>
              <a:t>material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ori</a:t>
            </a:r>
            <a:r>
              <a:rPr lang="en-US" sz="2400" dirty="0" smtClean="0">
                <a:latin typeface="Times New Roman" pitchFamily="18" charset="0"/>
                <a:cs typeface="Times New Roman" pitchFamily="18" charset="0"/>
              </a:rPr>
              <a:t> de</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câte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ori</a:t>
            </a:r>
            <a:r>
              <a:rPr lang="en-US" sz="2400" dirty="0" smtClean="0">
                <a:latin typeface="Times New Roman" pitchFamily="18" charset="0"/>
                <a:cs typeface="Times New Roman" pitchFamily="18" charset="0"/>
              </a:rPr>
              <a:t> au </a:t>
            </a:r>
            <a:r>
              <a:rPr lang="en-US" sz="2400" dirty="0" err="1" smtClean="0">
                <a:latin typeface="Times New Roman" pitchFamily="18" charset="0"/>
                <a:cs typeface="Times New Roman" pitchFamily="18" charset="0"/>
              </a:rPr>
              <a:t>nevoie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derula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înapoi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dacă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este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necesar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sări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peste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părți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cazul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care </a:t>
            </a:r>
            <a:r>
              <a:rPr lang="en-US" sz="2400" dirty="0" err="1" smtClean="0">
                <a:latin typeface="Times New Roman" pitchFamily="18" charset="0"/>
                <a:cs typeface="Times New Roman" pitchFamily="18" charset="0"/>
              </a:rPr>
              <a:t>doresc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pur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simplu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ei</a:t>
            </a:r>
            <a:r>
              <a:rPr lang="en-US" sz="2400" dirty="0" smtClean="0">
                <a:latin typeface="Times New Roman" pitchFamily="18" charset="0"/>
                <a:cs typeface="Times New Roman" pitchFamily="18" charset="0"/>
              </a:rPr>
              <a:t> pot </a:t>
            </a:r>
            <a:r>
              <a:rPr lang="en-US" sz="2400" dirty="0" err="1" smtClean="0">
                <a:latin typeface="Times New Roman" pitchFamily="18" charset="0"/>
                <a:cs typeface="Times New Roman" pitchFamily="18" charset="0"/>
              </a:rPr>
              <a:t>pune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pauză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profesorului</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a:t>
            </a:r>
          </a:p>
          <a:p>
            <a:pPr>
              <a:buNone/>
            </a:pPr>
            <a:r>
              <a:rPr lang="en-US" sz="2400" dirty="0" err="1" smtClean="0">
                <a:latin typeface="Times New Roman" pitchFamily="18" charset="0"/>
                <a:cs typeface="Times New Roman" pitchFamily="18" charset="0"/>
              </a:rPr>
              <a:t>Această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nouă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abordare</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învățării</a:t>
            </a:r>
            <a:r>
              <a:rPr lang="en-US" sz="2400" dirty="0" smtClean="0">
                <a:latin typeface="Times New Roman" pitchFamily="18" charset="0"/>
                <a:cs typeface="Times New Roman" pitchFamily="18" charset="0"/>
              </a:rPr>
              <a:t> are </a:t>
            </a:r>
            <a:r>
              <a:rPr lang="en-US" sz="2400" b="1" dirty="0" err="1" smtClean="0">
                <a:latin typeface="Times New Roman" pitchFamily="18" charset="0"/>
                <a:cs typeface="Times New Roman" pitchFamily="18" charset="0"/>
              </a:rPr>
              <a:t>avantaje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dezavantaje</a:t>
            </a:r>
            <a:r>
              <a:rPr lang="en-US" sz="2400" dirty="0" smtClean="0">
                <a:latin typeface="Times New Roman" pitchFamily="18" charset="0"/>
                <a:cs typeface="Times New Roman" pitchFamily="18" charset="0"/>
              </a:rPr>
              <a:t>.</a:t>
            </a:r>
            <a:endParaRPr lang="ro-RO"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Avantajele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următoarele</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Crește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interacțiunea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între</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preșcolari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educatoare</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Copiii </a:t>
            </a:r>
            <a:r>
              <a:rPr lang="en-US" sz="2400" dirty="0" err="1" smtClean="0">
                <a:latin typeface="Times New Roman" pitchFamily="18" charset="0"/>
                <a:cs typeface="Times New Roman" pitchFamily="18" charset="0"/>
              </a:rPr>
              <a:t>își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asumă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responsabilitatea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propria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lor</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învățare</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Copiii</a:t>
            </a:r>
            <a:r>
              <a:rPr lang="en-US" sz="2400" dirty="0" smtClean="0">
                <a:latin typeface="Times New Roman" pitchFamily="18" charset="0"/>
                <a:cs typeface="Times New Roman" pitchFamily="18" charset="0"/>
              </a:rPr>
              <a:t> nu </a:t>
            </a:r>
            <a:r>
              <a:rPr lang="en-US" sz="2400" dirty="0" err="1" smtClean="0">
                <a:latin typeface="Times New Roman" pitchFamily="18" charset="0"/>
                <a:cs typeface="Times New Roman" pitchFamily="18" charset="0"/>
              </a:rPr>
              <a:t>rămân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urmă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deoarece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informațiile</a:t>
            </a:r>
            <a:r>
              <a:rPr lang="en-US" sz="2400" dirty="0" smtClean="0">
                <a:latin typeface="Times New Roman" pitchFamily="18" charset="0"/>
                <a:cs typeface="Times New Roman" pitchFamily="18" charset="0"/>
              </a:rPr>
              <a:t> le pot</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obține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oricând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doresc</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online</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smtClean="0"/>
              <a:t>• </a:t>
            </a:r>
            <a:r>
              <a:rPr lang="en-US" sz="2400" dirty="0" err="1" smtClean="0">
                <a:latin typeface="Times New Roman" pitchFamily="18" charset="0"/>
                <a:cs typeface="Times New Roman" pitchFamily="18" charset="0"/>
              </a:rPr>
              <a:t>Toți</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copiii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implicați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procesul</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învățare</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Conținutul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informațiilor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este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păstrat</a:t>
            </a:r>
            <a:r>
              <a:rPr lang="en-US" sz="2400" dirty="0" smtClean="0">
                <a:latin typeface="Times New Roman" pitchFamily="18" charset="0"/>
                <a:cs typeface="Times New Roman" pitchFamily="18" charset="0"/>
              </a:rPr>
              <a:t> permanent.</a:t>
            </a:r>
            <a:endParaRPr lang="ro-RO" sz="2400"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Dezavantaje</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putea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fi</a:t>
            </a:r>
            <a:r>
              <a:rPr lang="en-US" sz="2400" dirty="0" smtClean="0">
                <a:latin typeface="Times New Roman" pitchFamily="18" charset="0"/>
                <a:cs typeface="Times New Roman" pitchFamily="18" charset="0"/>
              </a:rPr>
              <a:t> considerate </a:t>
            </a:r>
            <a:r>
              <a:rPr lang="en-US" sz="2400" dirty="0" err="1" smtClean="0">
                <a:latin typeface="Times New Roman" pitchFamily="18" charset="0"/>
                <a:cs typeface="Times New Roman" pitchFamily="18" charset="0"/>
              </a:rPr>
              <a:t>următoarele</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Nu </a:t>
            </a:r>
            <a:r>
              <a:rPr lang="en-US" sz="2400" dirty="0" err="1" smtClean="0">
                <a:latin typeface="Times New Roman" pitchFamily="18" charset="0"/>
                <a:cs typeface="Times New Roman" pitchFamily="18" charset="0"/>
              </a:rPr>
              <a:t>toti</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copiii</a:t>
            </a:r>
            <a:r>
              <a:rPr lang="en-US" sz="2400" dirty="0" smtClean="0">
                <a:latin typeface="Times New Roman" pitchFamily="18" charset="0"/>
                <a:cs typeface="Times New Roman" pitchFamily="18" charset="0"/>
              </a:rPr>
              <a:t> au </a:t>
            </a:r>
            <a:r>
              <a:rPr lang="en-US" sz="2400" dirty="0" err="1" smtClean="0">
                <a:latin typeface="Times New Roman" pitchFamily="18" charset="0"/>
                <a:cs typeface="Times New Roman" pitchFamily="18" charset="0"/>
              </a:rPr>
              <a:t>calculatoare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acces</a:t>
            </a:r>
            <a:r>
              <a:rPr lang="en-US" sz="2400" dirty="0" smtClean="0">
                <a:latin typeface="Times New Roman" pitchFamily="18" charset="0"/>
                <a:cs typeface="Times New Roman" pitchFamily="18" charset="0"/>
              </a:rPr>
              <a:t> la internet;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Mulți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părinți</a:t>
            </a:r>
            <a:r>
              <a:rPr lang="en-US" sz="2400" dirty="0" smtClean="0">
                <a:latin typeface="Times New Roman" pitchFamily="18" charset="0"/>
                <a:cs typeface="Times New Roman" pitchFamily="18" charset="0"/>
              </a:rPr>
              <a:t> nu </a:t>
            </a:r>
            <a:r>
              <a:rPr lang="en-US" sz="2400" dirty="0" err="1" smtClean="0">
                <a:latin typeface="Times New Roman" pitchFamily="18" charset="0"/>
                <a:cs typeface="Times New Roman" pitchFamily="18" charset="0"/>
              </a:rPr>
              <a:t>sunt</a:t>
            </a:r>
            <a:r>
              <a:rPr lang="en-US" sz="2400" dirty="0" smtClean="0">
                <a:latin typeface="Times New Roman" pitchFamily="18" charset="0"/>
                <a:cs typeface="Times New Roman" pitchFamily="18" charset="0"/>
              </a:rPr>
              <a:t> de accord cu </a:t>
            </a:r>
            <a:r>
              <a:rPr lang="en-US" sz="2400" dirty="0" err="1" smtClean="0">
                <a:latin typeface="Times New Roman" pitchFamily="18" charset="0"/>
                <a:cs typeface="Times New Roman" pitchFamily="18" charset="0"/>
              </a:rPr>
              <a:t>folosirea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mult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timp</a:t>
            </a:r>
            <a:r>
              <a:rPr lang="en-US" sz="2400" dirty="0" smtClean="0">
                <a:latin typeface="Times New Roman" pitchFamily="18" charset="0"/>
                <a:cs typeface="Times New Roman" pitchFamily="18" charset="0"/>
              </a:rPr>
              <a:t> a</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calculatorului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internetului</a:t>
            </a: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endParaRPr lang="ro-RO"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FLIPPED CLASSROOM </a:t>
            </a:r>
            <a:r>
              <a:rPr lang="en-US" sz="2400" b="1" dirty="0" err="1" smtClean="0">
                <a:latin typeface="Times New Roman" pitchFamily="18" charset="0"/>
                <a:cs typeface="Times New Roman" pitchFamily="18" charset="0"/>
              </a:rPr>
              <a:t>este</a:t>
            </a:r>
            <a:r>
              <a:rPr lang="en-US" sz="2400" b="1" dirty="0" smtClean="0">
                <a:latin typeface="Times New Roman" pitchFamily="18" charset="0"/>
                <a:cs typeface="Times New Roman" pitchFamily="18" charset="0"/>
              </a:rPr>
              <a:t> un </a:t>
            </a:r>
            <a:r>
              <a:rPr lang="en-US" sz="2400" b="1" dirty="0" err="1" smtClean="0">
                <a:latin typeface="Times New Roman" pitchFamily="18" charset="0"/>
                <a:cs typeface="Times New Roman" pitchFamily="18" charset="0"/>
              </a:rPr>
              <a:t>demers</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invers</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prin</a:t>
            </a:r>
            <a:r>
              <a:rPr lang="en-US" sz="2400" b="1" dirty="0" smtClean="0">
                <a:latin typeface="Times New Roman" pitchFamily="18" charset="0"/>
                <a:cs typeface="Times New Roman" pitchFamily="18" charset="0"/>
              </a:rPr>
              <a:t> care </a:t>
            </a:r>
            <a:r>
              <a:rPr lang="en-US" sz="2400" b="1" dirty="0" err="1" smtClean="0">
                <a:latin typeface="Times New Roman" pitchFamily="18" charset="0"/>
                <a:cs typeface="Times New Roman" pitchFamily="18" charset="0"/>
              </a:rPr>
              <a:t>copiii</a:t>
            </a:r>
            <a:r>
              <a:rPr lang="en-US" sz="2400" b="1" dirty="0" smtClean="0">
                <a:latin typeface="Times New Roman" pitchFamily="18" charset="0"/>
                <a:cs typeface="Times New Roman" pitchFamily="18" charset="0"/>
              </a:rPr>
              <a:t> se </a:t>
            </a:r>
            <a:r>
              <a:rPr lang="en-US" sz="2400" b="1" dirty="0" err="1" smtClean="0">
                <a:latin typeface="Times New Roman" pitchFamily="18" charset="0"/>
                <a:cs typeface="Times New Roman" pitchFamily="18" charset="0"/>
              </a:rPr>
              <a:t>familiarizează</a:t>
            </a:r>
            <a:r>
              <a:rPr lang="en-US" sz="2400" b="1" dirty="0" smtClean="0">
                <a:latin typeface="Times New Roman" pitchFamily="18" charset="0"/>
                <a:cs typeface="Times New Roman" pitchFamily="18" charset="0"/>
              </a:rPr>
              <a:t> cu un </a:t>
            </a:r>
            <a:r>
              <a:rPr lang="en-US" sz="2400" b="1" dirty="0" err="1" smtClean="0">
                <a:latin typeface="Times New Roman" pitchFamily="18" charset="0"/>
                <a:cs typeface="Times New Roman" pitchFamily="18" charset="0"/>
              </a:rPr>
              <a:t>conținut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nou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acasă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îl</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exersează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și</a:t>
            </a:r>
            <a:r>
              <a:rPr lang="en-US" sz="2400" b="1" dirty="0" smtClean="0">
                <a:latin typeface="Times New Roman" pitchFamily="18" charset="0"/>
                <a:cs typeface="Times New Roman" pitchFamily="18" charset="0"/>
              </a:rPr>
              <a:t> pun </a:t>
            </a:r>
            <a:r>
              <a:rPr lang="en-US" sz="2400" b="1" dirty="0" err="1" smtClean="0">
                <a:latin typeface="Times New Roman" pitchFamily="18" charset="0"/>
                <a:cs typeface="Times New Roman" pitchFamily="18" charset="0"/>
              </a:rPr>
              <a:t>în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practică</a:t>
            </a:r>
            <a:r>
              <a:rPr lang="en-US" sz="2400" b="1" dirty="0" smtClean="0">
                <a:latin typeface="Times New Roman" pitchFamily="18" charset="0"/>
                <a:cs typeface="Times New Roman" pitchFamily="18" charset="0"/>
              </a:rPr>
              <a:t> la </a:t>
            </a:r>
            <a:r>
              <a:rPr lang="en-US" sz="2400" b="1" dirty="0" err="1" smtClean="0">
                <a:latin typeface="Times New Roman" pitchFamily="18" charset="0"/>
                <a:cs typeface="Times New Roman" pitchFamily="18" charset="0"/>
              </a:rPr>
              <a:t>școală</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Rolurile</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inversează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mediul</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învățare</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schimbă</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copilul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devine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elementul</a:t>
            </a:r>
            <a:r>
              <a:rPr lang="en-US" sz="2400" dirty="0" smtClean="0">
                <a:latin typeface="Times New Roman" pitchFamily="18" charset="0"/>
                <a:cs typeface="Times New Roman" pitchFamily="18" charset="0"/>
              </a:rPr>
              <a:t> central al </a:t>
            </a:r>
            <a:r>
              <a:rPr lang="en-US" sz="2400" dirty="0" err="1" smtClean="0">
                <a:latin typeface="Times New Roman" pitchFamily="18" charset="0"/>
                <a:cs typeface="Times New Roman" pitchFamily="18" charset="0"/>
              </a:rPr>
              <a:t>procesului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instructiv</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educativ</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fiind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propriul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ghid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interacțiunea</a:t>
            </a:r>
            <a:r>
              <a:rPr lang="en-US" sz="2400" dirty="0" smtClean="0">
                <a:latin typeface="Times New Roman" pitchFamily="18" charset="0"/>
                <a:cs typeface="Times New Roman" pitchFamily="18" charset="0"/>
              </a:rPr>
              <a:t> cu </a:t>
            </a:r>
            <a:r>
              <a:rPr lang="en-US" sz="2400" dirty="0" err="1" smtClean="0">
                <a:latin typeface="Times New Roman" pitchFamily="18" charset="0"/>
                <a:cs typeface="Times New Roman" pitchFamily="18" charset="0"/>
              </a:rPr>
              <a:t>materialul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nou</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2"/>
            <a:ext cx="8229600" cy="4525963"/>
          </a:xfrm>
        </p:spPr>
        <p:txBody>
          <a:bodyPr>
            <a:noAutofit/>
          </a:bodyPr>
          <a:lstStyle/>
          <a:p>
            <a:pPr fontAlgn="base"/>
            <a:r>
              <a:rPr lang="en-US" sz="1200" dirty="0" smtClean="0"/>
              <a:t>CE FACE </a:t>
            </a:r>
            <a:r>
              <a:rPr lang="ro-RO" sz="1200" dirty="0" smtClean="0"/>
              <a:t>copilul</a:t>
            </a:r>
            <a:r>
              <a:rPr lang="en-US" sz="1200" dirty="0" smtClean="0"/>
              <a:t> ACASĂ?</a:t>
            </a:r>
          </a:p>
          <a:p>
            <a:pPr lvl="0" fontAlgn="base"/>
            <a:r>
              <a:rPr lang="en-US" sz="1200" dirty="0" err="1" smtClean="0"/>
              <a:t>caută</a:t>
            </a:r>
            <a:r>
              <a:rPr lang="en-US" sz="1200" dirty="0" smtClean="0"/>
              <a:t> </a:t>
            </a:r>
            <a:r>
              <a:rPr lang="en-US" sz="1200" dirty="0" err="1" smtClean="0"/>
              <a:t>informații</a:t>
            </a:r>
            <a:r>
              <a:rPr lang="en-US" sz="1200" dirty="0" smtClean="0"/>
              <a:t> din </a:t>
            </a:r>
            <a:r>
              <a:rPr lang="en-US" sz="1200" dirty="0" err="1" smtClean="0"/>
              <a:t>surse</a:t>
            </a:r>
            <a:r>
              <a:rPr lang="en-US" sz="1200" dirty="0" smtClean="0"/>
              <a:t> </a:t>
            </a:r>
            <a:r>
              <a:rPr lang="en-US" sz="1200" dirty="0" err="1" smtClean="0"/>
              <a:t>variate</a:t>
            </a:r>
            <a:r>
              <a:rPr lang="en-US" sz="1200" dirty="0" smtClean="0"/>
              <a:t> (</a:t>
            </a:r>
            <a:r>
              <a:rPr lang="en-US" sz="1200" dirty="0" err="1" smtClean="0"/>
              <a:t>mediul</a:t>
            </a:r>
            <a:r>
              <a:rPr lang="en-US" sz="1200" dirty="0" smtClean="0"/>
              <a:t> digital </a:t>
            </a:r>
            <a:r>
              <a:rPr lang="en-US" sz="1200" dirty="0" err="1" smtClean="0"/>
              <a:t>sau</a:t>
            </a:r>
            <a:r>
              <a:rPr lang="en-US" sz="1200" dirty="0" smtClean="0"/>
              <a:t> </a:t>
            </a:r>
            <a:r>
              <a:rPr lang="en-US" sz="1200" dirty="0" err="1" smtClean="0"/>
              <a:t>enciclopedii</a:t>
            </a:r>
            <a:r>
              <a:rPr lang="en-US" sz="1200" dirty="0" smtClean="0"/>
              <a:t>, </a:t>
            </a:r>
            <a:r>
              <a:rPr lang="en-US" sz="1200" dirty="0" err="1" smtClean="0"/>
              <a:t>reviste</a:t>
            </a:r>
            <a:r>
              <a:rPr lang="en-US" sz="1200" dirty="0" smtClean="0"/>
              <a:t>, </a:t>
            </a:r>
            <a:r>
              <a:rPr lang="en-US" sz="1200" dirty="0" err="1" smtClean="0"/>
              <a:t>cărți</a:t>
            </a:r>
            <a:r>
              <a:rPr lang="en-US" sz="1200" dirty="0" smtClean="0"/>
              <a:t> de </a:t>
            </a:r>
            <a:r>
              <a:rPr lang="en-US" sz="1200" dirty="0" err="1" smtClean="0"/>
              <a:t>specialitate</a:t>
            </a:r>
            <a:r>
              <a:rPr lang="en-US" sz="1200" dirty="0" smtClean="0"/>
              <a:t>)</a:t>
            </a:r>
          </a:p>
          <a:p>
            <a:pPr lvl="0" fontAlgn="base"/>
            <a:r>
              <a:rPr lang="en-US" sz="1200" dirty="0" err="1" smtClean="0"/>
              <a:t>urmărește</a:t>
            </a:r>
            <a:r>
              <a:rPr lang="en-US" sz="1200" dirty="0" smtClean="0"/>
              <a:t> </a:t>
            </a:r>
            <a:r>
              <a:rPr lang="en-US" sz="1200" dirty="0" err="1" smtClean="0"/>
              <a:t>filme</a:t>
            </a:r>
            <a:r>
              <a:rPr lang="en-US" sz="1200" dirty="0" smtClean="0"/>
              <a:t> </a:t>
            </a:r>
            <a:r>
              <a:rPr lang="en-US" sz="1200" dirty="0" err="1" smtClean="0"/>
              <a:t>sau</a:t>
            </a:r>
            <a:r>
              <a:rPr lang="en-US" sz="1200" dirty="0" smtClean="0"/>
              <a:t> </a:t>
            </a:r>
            <a:r>
              <a:rPr lang="en-US" sz="1200" dirty="0" err="1" smtClean="0"/>
              <a:t>prezentări</a:t>
            </a:r>
            <a:r>
              <a:rPr lang="en-US" sz="1200" dirty="0" smtClean="0"/>
              <a:t> care </a:t>
            </a:r>
            <a:r>
              <a:rPr lang="en-US" sz="1200" dirty="0" err="1" smtClean="0"/>
              <a:t>să</a:t>
            </a:r>
            <a:r>
              <a:rPr lang="en-US" sz="1200" dirty="0" smtClean="0"/>
              <a:t>-l </a:t>
            </a:r>
            <a:r>
              <a:rPr lang="en-US" sz="1200" dirty="0" err="1" smtClean="0"/>
              <a:t>familiarizeze</a:t>
            </a:r>
            <a:r>
              <a:rPr lang="en-US" sz="1200" dirty="0" smtClean="0"/>
              <a:t> cu </a:t>
            </a:r>
            <a:r>
              <a:rPr lang="en-US" sz="1200" dirty="0" err="1" smtClean="0"/>
              <a:t>noul</a:t>
            </a:r>
            <a:r>
              <a:rPr lang="en-US" sz="1200" dirty="0" smtClean="0"/>
              <a:t> concept</a:t>
            </a:r>
          </a:p>
          <a:p>
            <a:pPr lvl="0" fontAlgn="base"/>
            <a:r>
              <a:rPr lang="en-US" sz="1200" dirty="0" smtClean="0"/>
              <a:t> </a:t>
            </a:r>
            <a:r>
              <a:rPr lang="en-US" sz="1200" dirty="0" err="1" smtClean="0"/>
              <a:t>formulează</a:t>
            </a:r>
            <a:r>
              <a:rPr lang="en-US" sz="1200" dirty="0" smtClean="0"/>
              <a:t> </a:t>
            </a:r>
            <a:r>
              <a:rPr lang="en-US" sz="1200" dirty="0" err="1" smtClean="0"/>
              <a:t>întrebări</a:t>
            </a:r>
            <a:r>
              <a:rPr lang="en-US" sz="1200" dirty="0" smtClean="0"/>
              <a:t> </a:t>
            </a:r>
            <a:r>
              <a:rPr lang="en-US" sz="1200" dirty="0" err="1" smtClean="0"/>
              <a:t>despre</a:t>
            </a:r>
            <a:r>
              <a:rPr lang="en-US" sz="1200" dirty="0" smtClean="0"/>
              <a:t> </a:t>
            </a:r>
            <a:r>
              <a:rPr lang="en-US" sz="1200" dirty="0" err="1" smtClean="0"/>
              <a:t>aspectele</a:t>
            </a:r>
            <a:r>
              <a:rPr lang="en-US" sz="1200" dirty="0" smtClean="0"/>
              <a:t> care nu-</a:t>
            </a:r>
            <a:r>
              <a:rPr lang="en-US" sz="1200" dirty="0" err="1" smtClean="0"/>
              <a:t>i</a:t>
            </a:r>
            <a:r>
              <a:rPr lang="en-US" sz="1200" dirty="0" smtClean="0"/>
              <a:t> </a:t>
            </a:r>
            <a:r>
              <a:rPr lang="en-US" sz="1200" dirty="0" err="1" smtClean="0"/>
              <a:t>sunt</a:t>
            </a:r>
            <a:r>
              <a:rPr lang="en-US" sz="1200" dirty="0" smtClean="0"/>
              <a:t> </a:t>
            </a:r>
            <a:r>
              <a:rPr lang="en-US" sz="1200" dirty="0" err="1" smtClean="0"/>
              <a:t>clare</a:t>
            </a:r>
            <a:endParaRPr lang="en-US" sz="1200" dirty="0" smtClean="0"/>
          </a:p>
          <a:p>
            <a:pPr lvl="0" fontAlgn="base"/>
            <a:r>
              <a:rPr lang="en-US" sz="1200" dirty="0" err="1" smtClean="0"/>
              <a:t>folosește</a:t>
            </a:r>
            <a:r>
              <a:rPr lang="en-US" sz="1200" dirty="0" smtClean="0"/>
              <a:t> </a:t>
            </a:r>
            <a:r>
              <a:rPr lang="en-US" sz="1200" dirty="0" err="1" smtClean="0"/>
              <a:t>tehnologia</a:t>
            </a:r>
            <a:r>
              <a:rPr lang="en-US" sz="1200" dirty="0" smtClean="0"/>
              <a:t> </a:t>
            </a:r>
            <a:r>
              <a:rPr lang="en-US" sz="1200" dirty="0" err="1" smtClean="0"/>
              <a:t>pentru</a:t>
            </a:r>
            <a:r>
              <a:rPr lang="en-US" sz="1200" dirty="0" smtClean="0"/>
              <a:t> a intra </a:t>
            </a:r>
            <a:r>
              <a:rPr lang="en-US" sz="1200" dirty="0" err="1" smtClean="0"/>
              <a:t>în</a:t>
            </a:r>
            <a:r>
              <a:rPr lang="en-US" sz="1200" dirty="0" smtClean="0"/>
              <a:t> contact cu </a:t>
            </a:r>
            <a:r>
              <a:rPr lang="en-US" sz="1200" dirty="0" err="1" smtClean="0"/>
              <a:t>alți</a:t>
            </a:r>
            <a:r>
              <a:rPr lang="en-US" sz="1200" dirty="0" smtClean="0"/>
              <a:t> </a:t>
            </a:r>
            <a:r>
              <a:rPr lang="en-US" sz="1200" dirty="0" err="1" smtClean="0"/>
              <a:t>membri</a:t>
            </a:r>
            <a:r>
              <a:rPr lang="en-US" sz="1200" dirty="0" smtClean="0"/>
              <a:t> care </a:t>
            </a:r>
            <a:r>
              <a:rPr lang="en-US" sz="1200" dirty="0" err="1" smtClean="0"/>
              <a:t>dețin</a:t>
            </a:r>
            <a:r>
              <a:rPr lang="en-US" sz="1200" dirty="0" smtClean="0"/>
              <a:t> </a:t>
            </a:r>
            <a:r>
              <a:rPr lang="en-US" sz="1200" dirty="0" err="1" smtClean="0"/>
              <a:t>informații</a:t>
            </a:r>
            <a:r>
              <a:rPr lang="en-US" sz="1200" dirty="0" smtClean="0"/>
              <a:t> </a:t>
            </a:r>
            <a:r>
              <a:rPr lang="en-US" sz="1200" dirty="0" err="1" smtClean="0"/>
              <a:t>despre</a:t>
            </a:r>
            <a:r>
              <a:rPr lang="en-US" sz="1200" dirty="0" smtClean="0"/>
              <a:t> </a:t>
            </a:r>
            <a:r>
              <a:rPr lang="en-US" sz="1200" dirty="0" err="1" smtClean="0"/>
              <a:t>subiectul</a:t>
            </a:r>
            <a:r>
              <a:rPr lang="en-US" sz="1200" dirty="0" smtClean="0"/>
              <a:t> </a:t>
            </a:r>
            <a:r>
              <a:rPr lang="en-US" sz="1200" dirty="0" err="1" smtClean="0"/>
              <a:t>urmărit</a:t>
            </a:r>
            <a:endParaRPr lang="en-US" sz="1200" dirty="0" smtClean="0"/>
          </a:p>
          <a:p>
            <a:pPr lvl="0" fontAlgn="base"/>
            <a:r>
              <a:rPr lang="en-US" sz="1200" dirty="0" smtClean="0"/>
              <a:t>face </a:t>
            </a:r>
            <a:r>
              <a:rPr lang="en-US" sz="1200" dirty="0" err="1" smtClean="0"/>
              <a:t>investigații</a:t>
            </a:r>
            <a:r>
              <a:rPr lang="en-US" sz="1200" dirty="0" smtClean="0"/>
              <a:t>, </a:t>
            </a:r>
            <a:r>
              <a:rPr lang="en-US" sz="1200" dirty="0" err="1" smtClean="0"/>
              <a:t>experimentează</a:t>
            </a:r>
            <a:r>
              <a:rPr lang="en-US" sz="1200" dirty="0" smtClean="0"/>
              <a:t>, </a:t>
            </a:r>
            <a:r>
              <a:rPr lang="en-US" sz="1200" dirty="0" err="1" smtClean="0"/>
              <a:t>analizează</a:t>
            </a:r>
            <a:r>
              <a:rPr lang="en-US" sz="1200" dirty="0" smtClean="0"/>
              <a:t>, </a:t>
            </a:r>
            <a:r>
              <a:rPr lang="en-US" sz="1200" dirty="0" err="1" smtClean="0"/>
              <a:t>compară</a:t>
            </a:r>
            <a:endParaRPr lang="en-US" sz="1200" dirty="0" smtClean="0"/>
          </a:p>
          <a:p>
            <a:pPr fontAlgn="base"/>
            <a:r>
              <a:rPr lang="en-US" sz="1200" dirty="0" smtClean="0"/>
              <a:t> </a:t>
            </a:r>
          </a:p>
          <a:p>
            <a:pPr fontAlgn="base"/>
            <a:r>
              <a:rPr lang="en-US" sz="1200" dirty="0" smtClean="0"/>
              <a:t>CE FACE </a:t>
            </a:r>
            <a:r>
              <a:rPr lang="ro-RO" sz="1200" dirty="0" smtClean="0"/>
              <a:t>copilul</a:t>
            </a:r>
            <a:r>
              <a:rPr lang="en-US" sz="1200" dirty="0" smtClean="0"/>
              <a:t> LA </a:t>
            </a:r>
            <a:r>
              <a:rPr lang="ro-RO" sz="1200" dirty="0" smtClean="0"/>
              <a:t>GRĂDINIȚĂ</a:t>
            </a:r>
            <a:r>
              <a:rPr lang="en-US" sz="1200" dirty="0" smtClean="0"/>
              <a:t>?</a:t>
            </a:r>
          </a:p>
          <a:p>
            <a:pPr lvl="0" fontAlgn="base"/>
            <a:r>
              <a:rPr lang="en-US" sz="1200" dirty="0" err="1" smtClean="0"/>
              <a:t>împărtășește</a:t>
            </a:r>
            <a:r>
              <a:rPr lang="en-US" sz="1200" dirty="0" smtClean="0"/>
              <a:t> </a:t>
            </a:r>
            <a:r>
              <a:rPr lang="en-US" sz="1200" dirty="0" err="1" smtClean="0"/>
              <a:t>noile</a:t>
            </a:r>
            <a:r>
              <a:rPr lang="en-US" sz="1200" dirty="0" smtClean="0"/>
              <a:t> </a:t>
            </a:r>
            <a:r>
              <a:rPr lang="en-US" sz="1200" dirty="0" err="1" smtClean="0"/>
              <a:t>informații</a:t>
            </a:r>
            <a:r>
              <a:rPr lang="en-US" sz="1200" dirty="0" smtClean="0"/>
              <a:t> </a:t>
            </a:r>
            <a:r>
              <a:rPr lang="en-US" sz="1200" dirty="0" err="1" smtClean="0"/>
              <a:t>în</a:t>
            </a:r>
            <a:r>
              <a:rPr lang="en-US" sz="1200" dirty="0" smtClean="0"/>
              <a:t> </a:t>
            </a:r>
            <a:r>
              <a:rPr lang="en-US" sz="1200" dirty="0" err="1" smtClean="0"/>
              <a:t>maniera</a:t>
            </a:r>
            <a:r>
              <a:rPr lang="en-US" sz="1200" dirty="0" smtClean="0"/>
              <a:t> </a:t>
            </a:r>
            <a:r>
              <a:rPr lang="en-US" sz="1200" dirty="0" err="1" smtClean="0"/>
              <a:t>proprie</a:t>
            </a:r>
            <a:r>
              <a:rPr lang="en-US" sz="1200" dirty="0" smtClean="0"/>
              <a:t> </a:t>
            </a:r>
            <a:r>
              <a:rPr lang="en-US" sz="1200" dirty="0" err="1" smtClean="0"/>
              <a:t>și</a:t>
            </a:r>
            <a:r>
              <a:rPr lang="en-US" sz="1200" dirty="0" smtClean="0"/>
              <a:t> </a:t>
            </a:r>
            <a:r>
              <a:rPr lang="en-US" sz="1200" dirty="0" err="1" smtClean="0"/>
              <a:t>în</a:t>
            </a:r>
            <a:r>
              <a:rPr lang="en-US" sz="1200" dirty="0" smtClean="0"/>
              <a:t> </a:t>
            </a:r>
            <a:r>
              <a:rPr lang="en-US" sz="1200" dirty="0" err="1" smtClean="0"/>
              <a:t>ritmul</a:t>
            </a:r>
            <a:r>
              <a:rPr lang="en-US" sz="1200" dirty="0" smtClean="0"/>
              <a:t> </a:t>
            </a:r>
            <a:r>
              <a:rPr lang="en-US" sz="1200" dirty="0" err="1" smtClean="0"/>
              <a:t>lui</a:t>
            </a:r>
            <a:endParaRPr lang="en-US" sz="1200" dirty="0" smtClean="0"/>
          </a:p>
          <a:p>
            <a:pPr lvl="0" fontAlgn="base"/>
            <a:r>
              <a:rPr lang="en-US" sz="1200" dirty="0" err="1" smtClean="0"/>
              <a:t>colaborează</a:t>
            </a:r>
            <a:r>
              <a:rPr lang="en-US" sz="1200" dirty="0" smtClean="0"/>
              <a:t> cu </a:t>
            </a:r>
            <a:r>
              <a:rPr lang="en-US" sz="1200" dirty="0" err="1" smtClean="0"/>
              <a:t>ceilalți</a:t>
            </a:r>
            <a:r>
              <a:rPr lang="en-US" sz="1200" dirty="0" smtClean="0"/>
              <a:t> </a:t>
            </a:r>
            <a:r>
              <a:rPr lang="en-US" sz="1200" dirty="0" err="1" smtClean="0"/>
              <a:t>pentru</a:t>
            </a:r>
            <a:r>
              <a:rPr lang="en-US" sz="1200" dirty="0" smtClean="0"/>
              <a:t> </a:t>
            </a:r>
            <a:r>
              <a:rPr lang="en-US" sz="1200" dirty="0" err="1" smtClean="0"/>
              <a:t>clarificarea</a:t>
            </a:r>
            <a:r>
              <a:rPr lang="en-US" sz="1200" dirty="0" smtClean="0"/>
              <a:t> </a:t>
            </a:r>
            <a:r>
              <a:rPr lang="en-US" sz="1200" dirty="0" err="1" smtClean="0"/>
              <a:t>unor</a:t>
            </a:r>
            <a:r>
              <a:rPr lang="en-US" sz="1200" dirty="0" smtClean="0"/>
              <a:t> </a:t>
            </a:r>
            <a:r>
              <a:rPr lang="en-US" sz="1200" dirty="0" err="1" smtClean="0"/>
              <a:t>situații</a:t>
            </a:r>
            <a:endParaRPr lang="en-US" sz="1200" dirty="0" smtClean="0"/>
          </a:p>
          <a:p>
            <a:pPr lvl="0" fontAlgn="base"/>
            <a:r>
              <a:rPr lang="en-US" sz="1200" dirty="0" err="1" smtClean="0"/>
              <a:t>primește</a:t>
            </a:r>
            <a:r>
              <a:rPr lang="en-US" sz="1200" dirty="0" smtClean="0"/>
              <a:t> </a:t>
            </a:r>
            <a:r>
              <a:rPr lang="en-US" sz="1200" dirty="0" err="1" smtClean="0"/>
              <a:t>sprijin</a:t>
            </a:r>
            <a:r>
              <a:rPr lang="en-US" sz="1200" dirty="0" smtClean="0"/>
              <a:t> </a:t>
            </a:r>
            <a:r>
              <a:rPr lang="en-US" sz="1200" dirty="0" err="1" smtClean="0"/>
              <a:t>și</a:t>
            </a:r>
            <a:r>
              <a:rPr lang="en-US" sz="1200" dirty="0" smtClean="0"/>
              <a:t> </a:t>
            </a:r>
            <a:r>
              <a:rPr lang="en-US" sz="1200" dirty="0" err="1" smtClean="0"/>
              <a:t>completări</a:t>
            </a:r>
            <a:r>
              <a:rPr lang="en-US" sz="1200" dirty="0" smtClean="0"/>
              <a:t> </a:t>
            </a:r>
            <a:r>
              <a:rPr lang="en-US" sz="1200" dirty="0" err="1" smtClean="0"/>
              <a:t>pe</a:t>
            </a:r>
            <a:r>
              <a:rPr lang="en-US" sz="1200" dirty="0" smtClean="0"/>
              <a:t> </a:t>
            </a:r>
            <a:r>
              <a:rPr lang="en-US" sz="1200" dirty="0" err="1" smtClean="0"/>
              <a:t>același</a:t>
            </a:r>
            <a:r>
              <a:rPr lang="en-US" sz="1200" dirty="0" smtClean="0"/>
              <a:t> </a:t>
            </a:r>
            <a:r>
              <a:rPr lang="en-US" sz="1200" dirty="0" err="1" smtClean="0"/>
              <a:t>subiect</a:t>
            </a:r>
            <a:r>
              <a:rPr lang="en-US" sz="1200" dirty="0" smtClean="0"/>
              <a:t> de la </a:t>
            </a:r>
            <a:r>
              <a:rPr lang="en-US" sz="1200" dirty="0" err="1" smtClean="0"/>
              <a:t>colegi</a:t>
            </a:r>
            <a:r>
              <a:rPr lang="en-US" sz="1200" dirty="0" smtClean="0"/>
              <a:t> </a:t>
            </a:r>
            <a:r>
              <a:rPr lang="en-US" sz="1200" dirty="0" err="1" smtClean="0"/>
              <a:t>și</a:t>
            </a:r>
            <a:r>
              <a:rPr lang="en-US" sz="1200" dirty="0" smtClean="0"/>
              <a:t> </a:t>
            </a:r>
            <a:r>
              <a:rPr lang="ro-RO" sz="1200" dirty="0" smtClean="0"/>
              <a:t>educator</a:t>
            </a:r>
            <a:endParaRPr lang="en-US" sz="1200" dirty="0" smtClean="0"/>
          </a:p>
          <a:p>
            <a:pPr lvl="0" fontAlgn="base"/>
            <a:r>
              <a:rPr lang="en-US" sz="1200" dirty="0" err="1" smtClean="0"/>
              <a:t>pune</a:t>
            </a:r>
            <a:r>
              <a:rPr lang="en-US" sz="1200" dirty="0" smtClean="0"/>
              <a:t> </a:t>
            </a:r>
            <a:r>
              <a:rPr lang="en-US" sz="1200" dirty="0" err="1" smtClean="0"/>
              <a:t>întrebări</a:t>
            </a:r>
            <a:r>
              <a:rPr lang="en-US" sz="1200" dirty="0" smtClean="0"/>
              <a:t> </a:t>
            </a:r>
            <a:r>
              <a:rPr lang="en-US" sz="1200" dirty="0" err="1" smtClean="0"/>
              <a:t>și</a:t>
            </a:r>
            <a:r>
              <a:rPr lang="en-US" sz="1200" dirty="0" smtClean="0"/>
              <a:t> </a:t>
            </a:r>
            <a:r>
              <a:rPr lang="en-US" sz="1200" dirty="0" err="1" smtClean="0"/>
              <a:t>argumentează</a:t>
            </a:r>
            <a:endParaRPr lang="en-US" sz="1200" dirty="0" smtClean="0"/>
          </a:p>
          <a:p>
            <a:pPr lvl="0" fontAlgn="base"/>
            <a:r>
              <a:rPr lang="en-US" sz="1200" dirty="0" err="1" smtClean="0"/>
              <a:t>aplică</a:t>
            </a:r>
            <a:r>
              <a:rPr lang="en-US" sz="1200" dirty="0" smtClean="0"/>
              <a:t> </a:t>
            </a:r>
            <a:r>
              <a:rPr lang="en-US" sz="1200" dirty="0" err="1" smtClean="0"/>
              <a:t>noile</a:t>
            </a:r>
            <a:r>
              <a:rPr lang="en-US" sz="1200" dirty="0" smtClean="0"/>
              <a:t> </a:t>
            </a:r>
            <a:r>
              <a:rPr lang="en-US" sz="1200" dirty="0" err="1" smtClean="0"/>
              <a:t>conținuturi</a:t>
            </a:r>
            <a:endParaRPr lang="en-US" sz="1200" dirty="0" smtClean="0"/>
          </a:p>
          <a:p>
            <a:pPr lvl="0" fontAlgn="base"/>
            <a:r>
              <a:rPr lang="en-US" sz="1200" dirty="0" err="1" smtClean="0"/>
              <a:t>evaluează</a:t>
            </a:r>
            <a:r>
              <a:rPr lang="en-US" sz="1200" dirty="0" smtClean="0"/>
              <a:t> </a:t>
            </a:r>
            <a:r>
              <a:rPr lang="en-US" sz="1200" dirty="0" err="1" smtClean="0"/>
              <a:t>și</a:t>
            </a:r>
            <a:r>
              <a:rPr lang="en-US" sz="1200" dirty="0" smtClean="0"/>
              <a:t> </a:t>
            </a:r>
            <a:r>
              <a:rPr lang="en-US" sz="1200" dirty="0" err="1" smtClean="0"/>
              <a:t>revizuiește</a:t>
            </a:r>
            <a:r>
              <a:rPr lang="en-US" sz="1200" dirty="0" smtClean="0"/>
              <a:t> </a:t>
            </a:r>
            <a:r>
              <a:rPr lang="en-US" sz="1200" dirty="0" err="1" smtClean="0"/>
              <a:t>conținutul</a:t>
            </a:r>
            <a:r>
              <a:rPr lang="en-US" sz="1200" dirty="0" smtClean="0"/>
              <a:t>, </a:t>
            </a:r>
            <a:r>
              <a:rPr lang="en-US" sz="1200" dirty="0" err="1" smtClean="0"/>
              <a:t>având</a:t>
            </a:r>
            <a:r>
              <a:rPr lang="en-US" sz="1200" dirty="0" smtClean="0"/>
              <a:t> </a:t>
            </a:r>
            <a:r>
              <a:rPr lang="en-US" sz="1200" dirty="0" err="1" smtClean="0"/>
              <a:t>în</a:t>
            </a:r>
            <a:r>
              <a:rPr lang="en-US" sz="1200" dirty="0" smtClean="0"/>
              <a:t> </a:t>
            </a:r>
            <a:r>
              <a:rPr lang="en-US" sz="1200" dirty="0" err="1" smtClean="0"/>
              <a:t>vedere</a:t>
            </a:r>
            <a:r>
              <a:rPr lang="en-US" sz="1200" dirty="0" smtClean="0"/>
              <a:t> </a:t>
            </a:r>
            <a:r>
              <a:rPr lang="en-US" sz="1200" dirty="0" err="1" smtClean="0"/>
              <a:t>și</a:t>
            </a:r>
            <a:r>
              <a:rPr lang="en-US" sz="1200" dirty="0" smtClean="0"/>
              <a:t> </a:t>
            </a:r>
            <a:r>
              <a:rPr lang="en-US" sz="1200" dirty="0" err="1" smtClean="0"/>
              <a:t>perspectivele</a:t>
            </a:r>
            <a:r>
              <a:rPr lang="en-US" sz="1200" dirty="0" smtClean="0"/>
              <a:t> </a:t>
            </a:r>
            <a:r>
              <a:rPr lang="en-US" sz="1200" dirty="0" err="1" smtClean="0"/>
              <a:t>celorlalți</a:t>
            </a:r>
            <a:r>
              <a:rPr lang="en-US" sz="1200" dirty="0" smtClean="0"/>
              <a:t> </a:t>
            </a:r>
            <a:r>
              <a:rPr lang="en-US" sz="1200" dirty="0" err="1" smtClean="0"/>
              <a:t>membri</a:t>
            </a:r>
            <a:r>
              <a:rPr lang="en-US" sz="1200" dirty="0" smtClean="0"/>
              <a:t> </a:t>
            </a:r>
            <a:r>
              <a:rPr lang="en-US" sz="1200" dirty="0" err="1" smtClean="0"/>
              <a:t>ai</a:t>
            </a:r>
            <a:r>
              <a:rPr lang="en-US" sz="1200" dirty="0" smtClean="0"/>
              <a:t> </a:t>
            </a:r>
            <a:r>
              <a:rPr lang="en-US" sz="1200" dirty="0" err="1" smtClean="0"/>
              <a:t>grupului</a:t>
            </a:r>
            <a:endParaRPr lang="en-US" sz="1200" dirty="0" smtClean="0"/>
          </a:p>
          <a:p>
            <a:pPr fontAlgn="base"/>
            <a:r>
              <a:rPr lang="en-US" sz="1200" dirty="0" smtClean="0"/>
              <a:t> </a:t>
            </a:r>
          </a:p>
          <a:p>
            <a:pPr fontAlgn="base"/>
            <a:r>
              <a:rPr lang="en-US" sz="1200" dirty="0" smtClean="0"/>
              <a:t>CE FACE </a:t>
            </a:r>
            <a:r>
              <a:rPr lang="ro-RO" sz="1200" dirty="0" smtClean="0"/>
              <a:t>EDUCATOAREA</a:t>
            </a:r>
            <a:r>
              <a:rPr lang="en-US" sz="1200" dirty="0" smtClean="0"/>
              <a:t>?</a:t>
            </a:r>
          </a:p>
          <a:p>
            <a:pPr fontAlgn="base"/>
            <a:r>
              <a:rPr lang="en-US" sz="1200" dirty="0" err="1" smtClean="0"/>
              <a:t>Pentru</a:t>
            </a:r>
            <a:r>
              <a:rPr lang="en-US" sz="1200" dirty="0" smtClean="0"/>
              <a:t> </a:t>
            </a:r>
            <a:r>
              <a:rPr lang="en-US" sz="1200" dirty="0" err="1" smtClean="0"/>
              <a:t>funcționarea</a:t>
            </a:r>
            <a:r>
              <a:rPr lang="en-US" sz="1200" dirty="0" smtClean="0"/>
              <a:t> cu </a:t>
            </a:r>
            <a:r>
              <a:rPr lang="en-US" sz="1200" dirty="0" err="1" smtClean="0"/>
              <a:t>succes</a:t>
            </a:r>
            <a:r>
              <a:rPr lang="en-US" sz="1200" dirty="0" smtClean="0"/>
              <a:t> a </a:t>
            </a:r>
            <a:r>
              <a:rPr lang="en-US" sz="1200" dirty="0" err="1" smtClean="0"/>
              <a:t>acestui</a:t>
            </a:r>
            <a:r>
              <a:rPr lang="en-US" sz="1200" dirty="0" smtClean="0"/>
              <a:t> model, </a:t>
            </a:r>
            <a:r>
              <a:rPr lang="ro-RO" sz="1200" dirty="0" smtClean="0"/>
              <a:t>educatoarea </a:t>
            </a:r>
            <a:r>
              <a:rPr lang="en-US" sz="1200" dirty="0" err="1" smtClean="0"/>
              <a:t>trebuie</a:t>
            </a:r>
            <a:r>
              <a:rPr lang="en-US" sz="1200" dirty="0" smtClean="0"/>
              <a:t> </a:t>
            </a:r>
            <a:r>
              <a:rPr lang="en-US" sz="1200" dirty="0" err="1" smtClean="0"/>
              <a:t>să</a:t>
            </a:r>
            <a:r>
              <a:rPr lang="en-US" sz="1200" dirty="0" smtClean="0"/>
              <a:t> se </a:t>
            </a:r>
            <a:r>
              <a:rPr lang="en-US" sz="1200" dirty="0" err="1" smtClean="0"/>
              <a:t>asigure</a:t>
            </a:r>
            <a:r>
              <a:rPr lang="en-US" sz="1200" dirty="0" smtClean="0"/>
              <a:t> </a:t>
            </a:r>
            <a:r>
              <a:rPr lang="en-US" sz="1200" dirty="0" err="1" smtClean="0"/>
              <a:t>că</a:t>
            </a:r>
            <a:r>
              <a:rPr lang="en-US" sz="1200" dirty="0" smtClean="0"/>
              <a:t> </a:t>
            </a:r>
            <a:r>
              <a:rPr lang="ro-RO" sz="1200" dirty="0" smtClean="0"/>
              <a:t>preșcolarii</a:t>
            </a:r>
            <a:r>
              <a:rPr lang="en-US" sz="1200" dirty="0" smtClean="0"/>
              <a:t> </a:t>
            </a:r>
            <a:r>
              <a:rPr lang="en-US" sz="1200" dirty="0" err="1" smtClean="0"/>
              <a:t>vin</a:t>
            </a:r>
            <a:r>
              <a:rPr lang="en-US" sz="1200" dirty="0" smtClean="0"/>
              <a:t> la </a:t>
            </a:r>
            <a:r>
              <a:rPr lang="en-US" sz="1200" dirty="0" err="1" smtClean="0"/>
              <a:t>oră</a:t>
            </a:r>
            <a:r>
              <a:rPr lang="en-US" sz="1200" dirty="0" smtClean="0"/>
              <a:t> cu </a:t>
            </a:r>
            <a:r>
              <a:rPr lang="en-US" sz="1200" dirty="0" err="1" smtClean="0"/>
              <a:t>informațiile</a:t>
            </a:r>
            <a:r>
              <a:rPr lang="en-US" sz="1200" dirty="0" smtClean="0"/>
              <a:t> de </a:t>
            </a:r>
            <a:r>
              <a:rPr lang="en-US" sz="1200" dirty="0" err="1" smtClean="0"/>
              <a:t>bază</a:t>
            </a:r>
            <a:r>
              <a:rPr lang="en-US" sz="1200" dirty="0" smtClean="0"/>
              <a:t>, </a:t>
            </a:r>
            <a:r>
              <a:rPr lang="en-US" sz="1200" dirty="0" err="1" smtClean="0"/>
              <a:t>pe</a:t>
            </a:r>
            <a:r>
              <a:rPr lang="en-US" sz="1200" dirty="0" smtClean="0"/>
              <a:t> </a:t>
            </a:r>
            <a:r>
              <a:rPr lang="en-US" sz="1200" dirty="0" err="1" smtClean="0"/>
              <a:t>marginea</a:t>
            </a:r>
            <a:r>
              <a:rPr lang="en-US" sz="1200" dirty="0" smtClean="0"/>
              <a:t> </a:t>
            </a:r>
            <a:r>
              <a:rPr lang="en-US" sz="1200" dirty="0" err="1" smtClean="0"/>
              <a:t>cărora</a:t>
            </a:r>
            <a:r>
              <a:rPr lang="en-US" sz="1200" dirty="0" smtClean="0"/>
              <a:t> </a:t>
            </a:r>
            <a:r>
              <a:rPr lang="en-US" sz="1200" dirty="0" err="1" smtClean="0"/>
              <a:t>vor</a:t>
            </a:r>
            <a:r>
              <a:rPr lang="en-US" sz="1200" dirty="0" smtClean="0"/>
              <a:t> </a:t>
            </a:r>
            <a:r>
              <a:rPr lang="en-US" sz="1200" dirty="0" err="1" smtClean="0"/>
              <a:t>crea</a:t>
            </a:r>
            <a:r>
              <a:rPr lang="en-US" sz="1200" dirty="0" smtClean="0"/>
              <a:t> </a:t>
            </a:r>
            <a:r>
              <a:rPr lang="en-US" sz="1200" dirty="0" err="1" smtClean="0"/>
              <a:t>situații</a:t>
            </a:r>
            <a:r>
              <a:rPr lang="en-US" sz="1200" dirty="0" smtClean="0"/>
              <a:t> </a:t>
            </a:r>
            <a:r>
              <a:rPr lang="en-US" sz="1200" dirty="0" err="1" smtClean="0"/>
              <a:t>și</a:t>
            </a:r>
            <a:r>
              <a:rPr lang="en-US" sz="1200" dirty="0" smtClean="0"/>
              <a:t> </a:t>
            </a:r>
            <a:r>
              <a:rPr lang="en-US" sz="1200" dirty="0" err="1" smtClean="0"/>
              <a:t>contexte</a:t>
            </a:r>
            <a:r>
              <a:rPr lang="en-US" sz="1200" dirty="0" smtClean="0"/>
              <a:t> </a:t>
            </a:r>
            <a:r>
              <a:rPr lang="en-US" sz="1200" dirty="0" err="1" smtClean="0"/>
              <a:t>noi</a:t>
            </a:r>
            <a:r>
              <a:rPr lang="en-US" sz="1200" dirty="0" smtClean="0"/>
              <a:t> de </a:t>
            </a:r>
            <a:r>
              <a:rPr lang="en-US" sz="1200" dirty="0" err="1" smtClean="0"/>
              <a:t>învățare</a:t>
            </a:r>
            <a:r>
              <a:rPr lang="en-US" sz="1200" dirty="0" smtClean="0"/>
              <a:t>. De la </a:t>
            </a:r>
            <a:r>
              <a:rPr lang="en-US" sz="1200" dirty="0" err="1" smtClean="0"/>
              <a:t>începutul</a:t>
            </a:r>
            <a:r>
              <a:rPr lang="en-US" sz="1200" dirty="0" smtClean="0"/>
              <a:t> </a:t>
            </a:r>
            <a:r>
              <a:rPr lang="en-US" sz="1200" dirty="0" err="1" smtClean="0"/>
              <a:t>orei</a:t>
            </a:r>
            <a:r>
              <a:rPr lang="en-US" sz="1200" dirty="0" smtClean="0"/>
              <a:t> </a:t>
            </a:r>
            <a:r>
              <a:rPr lang="en-US" sz="1200" dirty="0" err="1" smtClean="0"/>
              <a:t>organizează</a:t>
            </a:r>
            <a:r>
              <a:rPr lang="en-US" sz="1200" dirty="0" smtClean="0"/>
              <a:t> </a:t>
            </a:r>
            <a:r>
              <a:rPr lang="en-US" sz="1200" dirty="0" err="1" smtClean="0"/>
              <a:t>sesiuni</a:t>
            </a:r>
            <a:r>
              <a:rPr lang="en-US" sz="1200" dirty="0" smtClean="0"/>
              <a:t> active de </a:t>
            </a:r>
            <a:r>
              <a:rPr lang="en-US" sz="1200" dirty="0" err="1" smtClean="0"/>
              <a:t>întrebări</a:t>
            </a:r>
            <a:r>
              <a:rPr lang="en-US" sz="1200" dirty="0" smtClean="0"/>
              <a:t> </a:t>
            </a:r>
            <a:r>
              <a:rPr lang="en-US" sz="1200" dirty="0" err="1" smtClean="0"/>
              <a:t>și</a:t>
            </a:r>
            <a:r>
              <a:rPr lang="en-US" sz="1200" dirty="0" smtClean="0"/>
              <a:t> </a:t>
            </a:r>
            <a:r>
              <a:rPr lang="en-US" sz="1200" dirty="0" err="1" smtClean="0"/>
              <a:t>răspunsuri</a:t>
            </a:r>
            <a:r>
              <a:rPr lang="en-US" sz="1200" dirty="0" smtClean="0"/>
              <a:t>, </a:t>
            </a:r>
            <a:r>
              <a:rPr lang="en-US" sz="1200" dirty="0" err="1" smtClean="0"/>
              <a:t>pentru</a:t>
            </a:r>
            <a:r>
              <a:rPr lang="en-US" sz="1200" dirty="0" smtClean="0"/>
              <a:t> a </a:t>
            </a:r>
            <a:r>
              <a:rPr lang="en-US" sz="1200" dirty="0" err="1" smtClean="0"/>
              <a:t>clarifica</a:t>
            </a:r>
            <a:r>
              <a:rPr lang="en-US" sz="1200" dirty="0" smtClean="0"/>
              <a:t> </a:t>
            </a:r>
            <a:r>
              <a:rPr lang="en-US" sz="1200" dirty="0" err="1" smtClean="0"/>
              <a:t>unele</a:t>
            </a:r>
            <a:r>
              <a:rPr lang="en-US" sz="1200" dirty="0" smtClean="0"/>
              <a:t> </a:t>
            </a:r>
            <a:r>
              <a:rPr lang="en-US" sz="1200" dirty="0" err="1" smtClean="0"/>
              <a:t>confuzii</a:t>
            </a:r>
            <a:r>
              <a:rPr lang="en-US" sz="1200" dirty="0" smtClean="0"/>
              <a:t> </a:t>
            </a:r>
            <a:r>
              <a:rPr lang="en-US" sz="1200" dirty="0" err="1" smtClean="0"/>
              <a:t>sau</a:t>
            </a:r>
            <a:r>
              <a:rPr lang="en-US" sz="1200" dirty="0" smtClean="0"/>
              <a:t> </a:t>
            </a:r>
            <a:r>
              <a:rPr lang="en-US" sz="1200" dirty="0" err="1" smtClean="0"/>
              <a:t>neclarități</a:t>
            </a:r>
            <a:r>
              <a:rPr lang="en-US" sz="1200" dirty="0" smtClean="0"/>
              <a:t>, </a:t>
            </a:r>
            <a:r>
              <a:rPr lang="en-US" sz="1200" dirty="0" err="1" smtClean="0"/>
              <a:t>identifică</a:t>
            </a:r>
            <a:r>
              <a:rPr lang="en-US" sz="1200" dirty="0" smtClean="0"/>
              <a:t> cine are </a:t>
            </a:r>
            <a:r>
              <a:rPr lang="en-US" sz="1200" dirty="0" err="1" smtClean="0"/>
              <a:t>nevoie</a:t>
            </a:r>
            <a:r>
              <a:rPr lang="en-US" sz="1200" dirty="0" smtClean="0"/>
              <a:t> de </a:t>
            </a:r>
            <a:r>
              <a:rPr lang="en-US" sz="1200" dirty="0" err="1" smtClean="0"/>
              <a:t>sprijin</a:t>
            </a:r>
            <a:r>
              <a:rPr lang="en-US" sz="1200" dirty="0" smtClean="0"/>
              <a:t> </a:t>
            </a:r>
            <a:r>
              <a:rPr lang="en-US" sz="1200" dirty="0" err="1" smtClean="0"/>
              <a:t>și</a:t>
            </a:r>
            <a:r>
              <a:rPr lang="en-US" sz="1200" dirty="0" smtClean="0"/>
              <a:t> </a:t>
            </a:r>
            <a:r>
              <a:rPr lang="en-US" sz="1200" dirty="0" err="1" smtClean="0"/>
              <a:t>încurajare</a:t>
            </a:r>
            <a:r>
              <a:rPr lang="en-US" sz="1200" dirty="0" smtClean="0"/>
              <a:t>, </a:t>
            </a:r>
            <a:r>
              <a:rPr lang="en-US" sz="1200" dirty="0" err="1" smtClean="0"/>
              <a:t>tocmai</a:t>
            </a:r>
            <a:r>
              <a:rPr lang="en-US" sz="1200" dirty="0" smtClean="0"/>
              <a:t> </a:t>
            </a:r>
            <a:r>
              <a:rPr lang="en-US" sz="1200" dirty="0" err="1" smtClean="0"/>
              <a:t>pentru</a:t>
            </a:r>
            <a:r>
              <a:rPr lang="en-US" sz="1200" dirty="0" smtClean="0"/>
              <a:t> a </a:t>
            </a:r>
            <a:r>
              <a:rPr lang="en-US" sz="1200" dirty="0" err="1" smtClean="0"/>
              <a:t>oferi</a:t>
            </a:r>
            <a:r>
              <a:rPr lang="en-US" sz="1200" dirty="0" smtClean="0"/>
              <a:t> </a:t>
            </a:r>
            <a:r>
              <a:rPr lang="en-US" sz="1200" dirty="0" err="1" smtClean="0"/>
              <a:t>oportunități</a:t>
            </a:r>
            <a:r>
              <a:rPr lang="en-US" sz="1200" dirty="0" smtClean="0"/>
              <a:t> de </a:t>
            </a:r>
            <a:r>
              <a:rPr lang="en-US" sz="1200" dirty="0" err="1" smtClean="0"/>
              <a:t>exprimare</a:t>
            </a:r>
            <a:r>
              <a:rPr lang="en-US" sz="1200" dirty="0" smtClean="0"/>
              <a:t> </a:t>
            </a:r>
            <a:r>
              <a:rPr lang="en-US" sz="1200" dirty="0" err="1" smtClean="0"/>
              <a:t>pentru</a:t>
            </a:r>
            <a:r>
              <a:rPr lang="en-US" sz="1200" dirty="0" smtClean="0"/>
              <a:t> </a:t>
            </a:r>
            <a:r>
              <a:rPr lang="en-US" sz="1200" dirty="0" err="1" smtClean="0"/>
              <a:t>fiecare</a:t>
            </a:r>
            <a:r>
              <a:rPr lang="en-US" sz="1200" dirty="0" smtClean="0"/>
              <a:t> </a:t>
            </a:r>
            <a:r>
              <a:rPr lang="ro-RO" sz="1200" dirty="0" smtClean="0"/>
              <a:t>copil</a:t>
            </a:r>
            <a:r>
              <a:rPr lang="en-US" sz="1200" dirty="0" smtClean="0"/>
              <a:t> </a:t>
            </a:r>
            <a:r>
              <a:rPr lang="en-US" sz="1200" dirty="0" err="1" smtClean="0"/>
              <a:t>în</a:t>
            </a:r>
            <a:r>
              <a:rPr lang="en-US" sz="1200" dirty="0" smtClean="0"/>
              <a:t> parte.</a:t>
            </a:r>
          </a:p>
          <a:p>
            <a:pPr fontAlgn="base"/>
            <a:r>
              <a:rPr lang="en-US" sz="1200" dirty="0" err="1" smtClean="0"/>
              <a:t>În</a:t>
            </a:r>
            <a:r>
              <a:rPr lang="en-US" sz="1200" dirty="0" smtClean="0"/>
              <a:t> FLIPPED CLASSROOM, </a:t>
            </a:r>
            <a:r>
              <a:rPr lang="ro-RO" sz="1200" dirty="0" smtClean="0"/>
              <a:t>educatoarea </a:t>
            </a:r>
            <a:r>
              <a:rPr lang="en-US" sz="1200" dirty="0" err="1" smtClean="0"/>
              <a:t>alocă</a:t>
            </a:r>
            <a:r>
              <a:rPr lang="en-US" sz="1200" dirty="0" smtClean="0"/>
              <a:t> un </a:t>
            </a:r>
            <a:r>
              <a:rPr lang="en-US" sz="1200" dirty="0" err="1" smtClean="0"/>
              <a:t>timp</a:t>
            </a:r>
            <a:r>
              <a:rPr lang="en-US" sz="1200" dirty="0" smtClean="0"/>
              <a:t> </a:t>
            </a:r>
            <a:r>
              <a:rPr lang="en-US" sz="1200" dirty="0" err="1" smtClean="0"/>
              <a:t>mai</a:t>
            </a:r>
            <a:r>
              <a:rPr lang="en-US" sz="1200" dirty="0" smtClean="0"/>
              <a:t> mare </a:t>
            </a:r>
            <a:r>
              <a:rPr lang="en-US" sz="1200" dirty="0" err="1" smtClean="0"/>
              <a:t>consolidării</a:t>
            </a:r>
            <a:r>
              <a:rPr lang="en-US" sz="1200" dirty="0" smtClean="0"/>
              <a:t> </a:t>
            </a:r>
            <a:r>
              <a:rPr lang="en-US" sz="1200" dirty="0" err="1" smtClean="0"/>
              <a:t>unor</a:t>
            </a:r>
            <a:r>
              <a:rPr lang="en-US" sz="1200" dirty="0" smtClean="0"/>
              <a:t> </a:t>
            </a:r>
            <a:r>
              <a:rPr lang="en-US" sz="1200" dirty="0" err="1" smtClean="0"/>
              <a:t>deprinderi</a:t>
            </a:r>
            <a:r>
              <a:rPr lang="en-US" sz="1200" dirty="0" smtClean="0"/>
              <a:t> de </a:t>
            </a:r>
            <a:r>
              <a:rPr lang="en-US" sz="1200" dirty="0" err="1" smtClean="0"/>
              <a:t>lucru</a:t>
            </a:r>
            <a:r>
              <a:rPr lang="en-US" sz="1200" dirty="0" smtClean="0"/>
              <a:t> </a:t>
            </a:r>
            <a:r>
              <a:rPr lang="en-US" sz="1200" dirty="0" err="1" smtClean="0"/>
              <a:t>în</a:t>
            </a:r>
            <a:r>
              <a:rPr lang="en-US" sz="1200" dirty="0" smtClean="0"/>
              <a:t> </a:t>
            </a:r>
            <a:r>
              <a:rPr lang="en-US" sz="1200" dirty="0" err="1" smtClean="0"/>
              <a:t>echipă</a:t>
            </a:r>
            <a:r>
              <a:rPr lang="en-US" sz="1200" dirty="0" smtClean="0"/>
              <a:t>, </a:t>
            </a:r>
            <a:r>
              <a:rPr lang="en-US" sz="1200" dirty="0" err="1" smtClean="0"/>
              <a:t>exprimentării</a:t>
            </a:r>
            <a:r>
              <a:rPr lang="en-US" sz="1200" dirty="0" smtClean="0"/>
              <a:t> </a:t>
            </a:r>
            <a:r>
              <a:rPr lang="en-US" sz="1200" dirty="0" err="1" smtClean="0"/>
              <a:t>și</a:t>
            </a:r>
            <a:r>
              <a:rPr lang="en-US" sz="1200" dirty="0" smtClean="0"/>
              <a:t> </a:t>
            </a:r>
            <a:r>
              <a:rPr lang="en-US" sz="1200" dirty="0" err="1" smtClean="0"/>
              <a:t>investigației</a:t>
            </a:r>
            <a:r>
              <a:rPr lang="en-US" sz="1200" dirty="0" smtClean="0"/>
              <a:t>. </a:t>
            </a:r>
            <a:r>
              <a:rPr lang="en-US" sz="1200" dirty="0" err="1" smtClean="0"/>
              <a:t>Cei</a:t>
            </a:r>
            <a:r>
              <a:rPr lang="en-US" sz="1200" dirty="0" smtClean="0"/>
              <a:t> care </a:t>
            </a:r>
            <a:r>
              <a:rPr lang="en-US" sz="1200" dirty="0" err="1" smtClean="0"/>
              <a:t>îmbrățișează</a:t>
            </a:r>
            <a:r>
              <a:rPr lang="en-US" sz="1200" dirty="0" smtClean="0"/>
              <a:t> </a:t>
            </a:r>
            <a:r>
              <a:rPr lang="en-US" sz="1200" dirty="0" err="1" smtClean="0"/>
              <a:t>acest</a:t>
            </a:r>
            <a:r>
              <a:rPr lang="en-US" sz="1200" dirty="0" smtClean="0"/>
              <a:t> model de </a:t>
            </a:r>
            <a:r>
              <a:rPr lang="en-US" sz="1200" dirty="0" err="1" smtClean="0"/>
              <a:t>învățare</a:t>
            </a:r>
            <a:r>
              <a:rPr lang="en-US" sz="1200" dirty="0" smtClean="0"/>
              <a:t> </a:t>
            </a:r>
            <a:r>
              <a:rPr lang="en-US" sz="1200" dirty="0" err="1" smtClean="0"/>
              <a:t>sunt</a:t>
            </a:r>
            <a:r>
              <a:rPr lang="en-US" sz="1200" dirty="0" smtClean="0"/>
              <a:t> </a:t>
            </a:r>
            <a:r>
              <a:rPr lang="en-US" sz="1200" dirty="0" err="1" smtClean="0"/>
              <a:t>într</a:t>
            </a:r>
            <a:r>
              <a:rPr lang="en-US" sz="1200" dirty="0" smtClean="0"/>
              <a:t>-o </a:t>
            </a:r>
            <a:r>
              <a:rPr lang="en-US" sz="1200" dirty="0" err="1" smtClean="0"/>
              <a:t>permanentă</a:t>
            </a:r>
            <a:r>
              <a:rPr lang="en-US" sz="1200" dirty="0" smtClean="0"/>
              <a:t> </a:t>
            </a:r>
            <a:r>
              <a:rPr lang="en-US" sz="1200" dirty="0" err="1" smtClean="0"/>
              <a:t>căutare</a:t>
            </a:r>
            <a:r>
              <a:rPr lang="en-US" sz="1200" dirty="0" smtClean="0"/>
              <a:t> de </a:t>
            </a:r>
            <a:r>
              <a:rPr lang="en-US" sz="1200" dirty="0" err="1" smtClean="0"/>
              <a:t>căi</a:t>
            </a:r>
            <a:r>
              <a:rPr lang="en-US" sz="1200" dirty="0" smtClean="0"/>
              <a:t> de </a:t>
            </a:r>
            <a:r>
              <a:rPr lang="en-US" sz="1200" dirty="0" err="1" smtClean="0"/>
              <a:t>optimizare</a:t>
            </a:r>
            <a:r>
              <a:rPr lang="en-US" sz="1200" dirty="0" smtClean="0"/>
              <a:t> a </a:t>
            </a:r>
            <a:r>
              <a:rPr lang="en-US" sz="1200" dirty="0" err="1" smtClean="0"/>
              <a:t>timpului</a:t>
            </a:r>
            <a:r>
              <a:rPr lang="en-US" sz="1200" dirty="0" smtClean="0"/>
              <a:t>, </a:t>
            </a:r>
            <a:r>
              <a:rPr lang="en-US" sz="1200" dirty="0" err="1" smtClean="0"/>
              <a:t>astfel</a:t>
            </a:r>
            <a:r>
              <a:rPr lang="en-US" sz="1200" dirty="0" smtClean="0"/>
              <a:t> </a:t>
            </a:r>
            <a:r>
              <a:rPr lang="en-US" sz="1200" dirty="0" err="1" smtClean="0"/>
              <a:t>încât</a:t>
            </a:r>
            <a:r>
              <a:rPr lang="en-US" sz="1200" dirty="0" smtClean="0"/>
              <a:t> </a:t>
            </a:r>
            <a:r>
              <a:rPr lang="ro-RO" sz="1200" dirty="0" smtClean="0"/>
              <a:t>copiii </a:t>
            </a:r>
            <a:r>
              <a:rPr lang="en-US" sz="1200" dirty="0" err="1" smtClean="0"/>
              <a:t>să</a:t>
            </a:r>
            <a:r>
              <a:rPr lang="en-US" sz="1200" dirty="0" smtClean="0"/>
              <a:t> fie </a:t>
            </a:r>
            <a:r>
              <a:rPr lang="en-US" sz="1200" dirty="0" err="1" smtClean="0"/>
              <a:t>implicați</a:t>
            </a:r>
            <a:r>
              <a:rPr lang="en-US" sz="1200" dirty="0" smtClean="0"/>
              <a:t> </a:t>
            </a:r>
            <a:r>
              <a:rPr lang="en-US" sz="1200" dirty="0" err="1" smtClean="0"/>
              <a:t>activ</a:t>
            </a:r>
            <a:r>
              <a:rPr lang="en-US" sz="1200" dirty="0" smtClean="0"/>
              <a:t> </a:t>
            </a:r>
            <a:r>
              <a:rPr lang="en-US" sz="1200" dirty="0" err="1" smtClean="0"/>
              <a:t>și</a:t>
            </a:r>
            <a:r>
              <a:rPr lang="en-US" sz="1200" dirty="0" smtClean="0"/>
              <a:t> </a:t>
            </a:r>
            <a:r>
              <a:rPr lang="en-US" sz="1200" dirty="0" err="1" smtClean="0"/>
              <a:t>motivați</a:t>
            </a:r>
            <a:r>
              <a:rPr lang="en-US" sz="1200" dirty="0" smtClean="0"/>
              <a:t> </a:t>
            </a:r>
            <a:r>
              <a:rPr lang="en-US" sz="1200" dirty="0" err="1" smtClean="0"/>
              <a:t>să</a:t>
            </a:r>
            <a:r>
              <a:rPr lang="en-US" sz="1200" dirty="0" smtClean="0"/>
              <a:t> </a:t>
            </a:r>
            <a:r>
              <a:rPr lang="en-US" sz="1200" dirty="0" err="1" smtClean="0"/>
              <a:t>lucreze</a:t>
            </a:r>
            <a:r>
              <a:rPr lang="en-US" sz="1200" dirty="0" smtClean="0"/>
              <a:t> independent.</a:t>
            </a:r>
          </a:p>
          <a:p>
            <a:pPr fontAlgn="base"/>
            <a:r>
              <a:rPr lang="en-US" sz="1200" b="1" dirty="0" smtClean="0"/>
              <a:t>Flipped classroom </a:t>
            </a:r>
            <a:r>
              <a:rPr lang="en-US" sz="1200" dirty="0" err="1" smtClean="0"/>
              <a:t>oferă</a:t>
            </a:r>
            <a:r>
              <a:rPr lang="en-US" sz="1200" dirty="0" smtClean="0"/>
              <a:t> o </a:t>
            </a:r>
            <a:r>
              <a:rPr lang="en-US" sz="1200" dirty="0" err="1" smtClean="0"/>
              <a:t>experiență</a:t>
            </a:r>
            <a:r>
              <a:rPr lang="en-US" sz="1200" dirty="0" smtClean="0"/>
              <a:t> </a:t>
            </a:r>
            <a:r>
              <a:rPr lang="en-US" sz="1200" dirty="0" err="1" smtClean="0"/>
              <a:t>individualizată</a:t>
            </a:r>
            <a:r>
              <a:rPr lang="en-US" sz="1200" dirty="0" smtClean="0"/>
              <a:t>, </a:t>
            </a:r>
            <a:r>
              <a:rPr lang="en-US" sz="1200" dirty="0" err="1" smtClean="0"/>
              <a:t>în</a:t>
            </a:r>
            <a:r>
              <a:rPr lang="en-US" sz="1200" dirty="0" smtClean="0"/>
              <a:t> care </a:t>
            </a:r>
            <a:r>
              <a:rPr lang="en-US" sz="1200" dirty="0" err="1" smtClean="0"/>
              <a:t>fiecare</a:t>
            </a:r>
            <a:r>
              <a:rPr lang="en-US" sz="1200" dirty="0" smtClean="0"/>
              <a:t> </a:t>
            </a:r>
            <a:r>
              <a:rPr lang="ro-RO" sz="1200" dirty="0" smtClean="0"/>
              <a:t>copil</a:t>
            </a:r>
            <a:r>
              <a:rPr lang="en-US" sz="1200" dirty="0" smtClean="0"/>
              <a:t> vine cu </a:t>
            </a:r>
            <a:r>
              <a:rPr lang="en-US" sz="1200" dirty="0" err="1" smtClean="0"/>
              <a:t>propriile</a:t>
            </a:r>
            <a:r>
              <a:rPr lang="en-US" sz="1200" dirty="0" smtClean="0"/>
              <a:t> </a:t>
            </a:r>
            <a:r>
              <a:rPr lang="en-US" sz="1200" dirty="0" err="1" smtClean="0"/>
              <a:t>cunoștințe</a:t>
            </a:r>
            <a:r>
              <a:rPr lang="en-US" sz="1200" dirty="0" smtClean="0"/>
              <a:t>, </a:t>
            </a:r>
            <a:r>
              <a:rPr lang="en-US" sz="1200" dirty="0" err="1" smtClean="0"/>
              <a:t>opinii</a:t>
            </a:r>
            <a:r>
              <a:rPr lang="en-US" sz="1200" dirty="0" smtClean="0"/>
              <a:t> </a:t>
            </a:r>
            <a:r>
              <a:rPr lang="en-US" sz="1200" dirty="0" err="1" smtClean="0"/>
              <a:t>și</a:t>
            </a:r>
            <a:r>
              <a:rPr lang="en-US" sz="1200" dirty="0" smtClean="0"/>
              <a:t> </a:t>
            </a:r>
            <a:r>
              <a:rPr lang="en-US" sz="1200" dirty="0" err="1" smtClean="0"/>
              <a:t>argumente</a:t>
            </a:r>
            <a:r>
              <a:rPr lang="en-US" sz="1200" dirty="0" smtClean="0"/>
              <a:t>, se </a:t>
            </a:r>
            <a:r>
              <a:rPr lang="en-US" sz="1200" dirty="0" err="1" smtClean="0"/>
              <a:t>mișcă</a:t>
            </a:r>
            <a:r>
              <a:rPr lang="en-US" sz="1200" dirty="0" smtClean="0"/>
              <a:t> </a:t>
            </a:r>
            <a:r>
              <a:rPr lang="en-US" sz="1200" dirty="0" err="1" smtClean="0"/>
              <a:t>în</a:t>
            </a:r>
            <a:r>
              <a:rPr lang="en-US" sz="1200" dirty="0" smtClean="0"/>
              <a:t> </a:t>
            </a:r>
            <a:r>
              <a:rPr lang="en-US" sz="1200" dirty="0" err="1" smtClean="0"/>
              <a:t>ritmul</a:t>
            </a:r>
            <a:r>
              <a:rPr lang="en-US" sz="1200" dirty="0" smtClean="0"/>
              <a:t> </a:t>
            </a:r>
            <a:r>
              <a:rPr lang="en-US" sz="1200" dirty="0" err="1" smtClean="0"/>
              <a:t>lui</a:t>
            </a:r>
            <a:r>
              <a:rPr lang="en-US" sz="1200" dirty="0" smtClean="0"/>
              <a:t>, </a:t>
            </a:r>
            <a:r>
              <a:rPr lang="en-US" sz="1200" dirty="0" err="1" smtClean="0"/>
              <a:t>aplică</a:t>
            </a:r>
            <a:r>
              <a:rPr lang="en-US" sz="1200" dirty="0" smtClean="0"/>
              <a:t> </a:t>
            </a:r>
            <a:r>
              <a:rPr lang="en-US" sz="1200" dirty="0" err="1" smtClean="0"/>
              <a:t>noile</a:t>
            </a:r>
            <a:r>
              <a:rPr lang="en-US" sz="1200" dirty="0" smtClean="0"/>
              <a:t> </a:t>
            </a:r>
            <a:r>
              <a:rPr lang="en-US" sz="1200" dirty="0" err="1" smtClean="0"/>
              <a:t>informații</a:t>
            </a:r>
            <a:r>
              <a:rPr lang="en-US" sz="1200" dirty="0" smtClean="0"/>
              <a:t>, </a:t>
            </a:r>
            <a:r>
              <a:rPr lang="en-US" sz="1200" dirty="0" err="1" smtClean="0"/>
              <a:t>exersându</a:t>
            </a:r>
            <a:r>
              <a:rPr lang="en-US" sz="1200" dirty="0" smtClean="0"/>
              <a:t>-le </a:t>
            </a:r>
            <a:r>
              <a:rPr lang="en-US" sz="1200" dirty="0" err="1" smtClean="0"/>
              <a:t>în</a:t>
            </a:r>
            <a:r>
              <a:rPr lang="en-US" sz="1200" dirty="0" smtClean="0"/>
              <a:t> </a:t>
            </a:r>
            <a:r>
              <a:rPr lang="en-US" sz="1200" dirty="0" err="1" smtClean="0"/>
              <a:t>clasă</a:t>
            </a:r>
            <a:r>
              <a:rPr lang="en-US" sz="1200" dirty="0" smtClean="0"/>
              <a:t>, </a:t>
            </a:r>
            <a:r>
              <a:rPr lang="en-US" sz="1200" dirty="0" err="1" smtClean="0"/>
              <a:t>în</a:t>
            </a:r>
            <a:r>
              <a:rPr lang="en-US" sz="1200" dirty="0" smtClean="0"/>
              <a:t> </a:t>
            </a:r>
            <a:r>
              <a:rPr lang="en-US" sz="1200" dirty="0" err="1" smtClean="0"/>
              <a:t>echipă</a:t>
            </a:r>
            <a:r>
              <a:rPr lang="en-US" sz="1200" dirty="0" smtClean="0"/>
              <a:t> </a:t>
            </a:r>
            <a:r>
              <a:rPr lang="en-US" sz="1200" dirty="0" err="1" smtClean="0"/>
              <a:t>sau</a:t>
            </a:r>
            <a:r>
              <a:rPr lang="en-US" sz="1200" dirty="0" smtClean="0"/>
              <a:t> </a:t>
            </a:r>
            <a:r>
              <a:rPr lang="en-US" sz="1200" dirty="0" err="1" smtClean="0"/>
              <a:t>grupuri</a:t>
            </a:r>
            <a:r>
              <a:rPr lang="en-US" sz="1200" dirty="0" smtClean="0"/>
              <a:t> </a:t>
            </a:r>
            <a:r>
              <a:rPr lang="en-US" sz="1200" dirty="0" err="1" smtClean="0"/>
              <a:t>mici</a:t>
            </a:r>
            <a:r>
              <a:rPr lang="en-US" sz="1200" dirty="0" smtClean="0"/>
              <a:t>. </a:t>
            </a:r>
          </a:p>
          <a:p>
            <a:pPr fontAlgn="base"/>
            <a:r>
              <a:rPr lang="en-US" sz="1200" dirty="0" smtClean="0"/>
              <a:t> </a:t>
            </a:r>
          </a:p>
          <a:p>
            <a:r>
              <a:rPr lang="en-US" sz="1200" b="1" dirty="0" smtClean="0"/>
              <a:t>Un </a:t>
            </a:r>
            <a:r>
              <a:rPr lang="en-US" sz="1200" b="1" dirty="0" err="1" smtClean="0"/>
              <a:t>avantaj</a:t>
            </a:r>
            <a:r>
              <a:rPr lang="en-US" sz="1200" b="1" dirty="0" smtClean="0"/>
              <a:t> major al </a:t>
            </a:r>
            <a:r>
              <a:rPr lang="en-US" sz="1200" b="1" dirty="0" err="1" smtClean="0"/>
              <a:t>acestui</a:t>
            </a:r>
            <a:r>
              <a:rPr lang="en-US" sz="1200" b="1" dirty="0" smtClean="0"/>
              <a:t> tip de </a:t>
            </a:r>
            <a:r>
              <a:rPr lang="en-US" sz="1200" b="1" dirty="0" err="1" smtClean="0"/>
              <a:t>organizare</a:t>
            </a:r>
            <a:r>
              <a:rPr lang="en-US" sz="1200" b="1" dirty="0" smtClean="0"/>
              <a:t>, </a:t>
            </a:r>
            <a:r>
              <a:rPr lang="en-US" sz="1200" b="1" dirty="0" err="1" smtClean="0"/>
              <a:t>este</a:t>
            </a:r>
            <a:r>
              <a:rPr lang="en-US" sz="1200" b="1" dirty="0" smtClean="0"/>
              <a:t> </a:t>
            </a:r>
            <a:r>
              <a:rPr lang="en-US" sz="1200" b="1" dirty="0" err="1" smtClean="0"/>
              <a:t>acela</a:t>
            </a:r>
            <a:r>
              <a:rPr lang="en-US" sz="1200" b="1" dirty="0" smtClean="0"/>
              <a:t> </a:t>
            </a:r>
            <a:r>
              <a:rPr lang="en-US" sz="1200" b="1" dirty="0" err="1" smtClean="0"/>
              <a:t>că</a:t>
            </a:r>
            <a:r>
              <a:rPr lang="en-US" sz="1200" b="1" dirty="0" smtClean="0"/>
              <a:t> </a:t>
            </a:r>
            <a:r>
              <a:rPr lang="ro-RO" sz="1200" b="1" dirty="0" smtClean="0"/>
              <a:t>preșcolarii</a:t>
            </a:r>
            <a:r>
              <a:rPr lang="en-US" sz="1200" b="1" dirty="0" smtClean="0"/>
              <a:t> au un control </a:t>
            </a:r>
            <a:r>
              <a:rPr lang="en-US" sz="1200" b="1" dirty="0" err="1" smtClean="0"/>
              <a:t>mai</a:t>
            </a:r>
            <a:r>
              <a:rPr lang="en-US" sz="1200" b="1" dirty="0" smtClean="0"/>
              <a:t> mare </a:t>
            </a:r>
            <a:r>
              <a:rPr lang="en-US" sz="1200" b="1" dirty="0" err="1" smtClean="0"/>
              <a:t>asupra</a:t>
            </a:r>
            <a:r>
              <a:rPr lang="en-US" sz="1200" b="1" dirty="0" smtClean="0"/>
              <a:t> </a:t>
            </a:r>
            <a:r>
              <a:rPr lang="en-US" sz="1200" b="1" dirty="0" err="1" smtClean="0"/>
              <a:t>celor</a:t>
            </a:r>
            <a:r>
              <a:rPr lang="en-US" sz="1200" b="1" dirty="0" smtClean="0"/>
              <a:t> </a:t>
            </a:r>
            <a:r>
              <a:rPr lang="en-US" sz="1200" b="1" dirty="0" err="1" smtClean="0"/>
              <a:t>învățate</a:t>
            </a:r>
            <a:r>
              <a:rPr lang="en-US" sz="1200" b="1" dirty="0" smtClean="0"/>
              <a:t>, </a:t>
            </a:r>
            <a:r>
              <a:rPr lang="en-US" sz="1200" b="1" dirty="0" err="1" smtClean="0"/>
              <a:t>ei</a:t>
            </a:r>
            <a:r>
              <a:rPr lang="en-US" sz="1200" b="1" dirty="0" smtClean="0"/>
              <a:t> </a:t>
            </a:r>
            <a:r>
              <a:rPr lang="en-US" sz="1200" b="1" dirty="0" err="1" smtClean="0"/>
              <a:t>sunt</a:t>
            </a:r>
            <a:r>
              <a:rPr lang="en-US" sz="1200" b="1" dirty="0" smtClean="0"/>
              <a:t> </a:t>
            </a:r>
            <a:r>
              <a:rPr lang="en-US" sz="1200" b="1" dirty="0" err="1" smtClean="0"/>
              <a:t>cei</a:t>
            </a:r>
            <a:r>
              <a:rPr lang="en-US" sz="1200" b="1" dirty="0" smtClean="0"/>
              <a:t> care </a:t>
            </a:r>
            <a:r>
              <a:rPr lang="en-US" sz="1200" b="1" dirty="0" err="1" smtClean="0"/>
              <a:t>inițiază</a:t>
            </a:r>
            <a:r>
              <a:rPr lang="en-US" sz="1200" b="1" dirty="0" smtClean="0"/>
              <a:t> </a:t>
            </a:r>
            <a:r>
              <a:rPr lang="en-US" sz="1200" b="1" dirty="0" err="1" smtClean="0"/>
              <a:t>și</a:t>
            </a:r>
            <a:r>
              <a:rPr lang="en-US" sz="1200" b="1" dirty="0" smtClean="0"/>
              <a:t> </a:t>
            </a:r>
            <a:r>
              <a:rPr lang="en-US" sz="1200" b="1" dirty="0" err="1" smtClean="0"/>
              <a:t>conduc</a:t>
            </a:r>
            <a:r>
              <a:rPr lang="en-US" sz="1200" b="1" dirty="0" smtClean="0"/>
              <a:t> </a:t>
            </a:r>
            <a:r>
              <a:rPr lang="en-US" sz="1200" b="1" dirty="0" err="1" smtClean="0"/>
              <a:t>discuțiile</a:t>
            </a:r>
            <a:r>
              <a:rPr lang="en-US" sz="1200" b="1" dirty="0" smtClean="0"/>
              <a:t>, </a:t>
            </a:r>
            <a:r>
              <a:rPr lang="en-US" sz="1200" b="1" dirty="0" err="1" smtClean="0"/>
              <a:t>iar</a:t>
            </a:r>
            <a:r>
              <a:rPr lang="en-US" sz="1200" b="1" dirty="0" smtClean="0"/>
              <a:t> </a:t>
            </a:r>
            <a:r>
              <a:rPr lang="en-US" sz="1200" b="1" dirty="0" err="1" smtClean="0"/>
              <a:t>cadrul</a:t>
            </a:r>
            <a:r>
              <a:rPr lang="en-US" sz="1200" b="1" dirty="0" smtClean="0"/>
              <a:t> didactic </a:t>
            </a:r>
            <a:r>
              <a:rPr lang="en-US" sz="1200" b="1" dirty="0" err="1" smtClean="0"/>
              <a:t>și</a:t>
            </a:r>
            <a:r>
              <a:rPr lang="en-US" sz="1200" b="1" dirty="0" smtClean="0"/>
              <a:t> </a:t>
            </a:r>
            <a:r>
              <a:rPr lang="en-US" sz="1200" b="1" dirty="0" err="1" smtClean="0"/>
              <a:t>colegii</a:t>
            </a:r>
            <a:r>
              <a:rPr lang="en-US" sz="1200" b="1" dirty="0" smtClean="0"/>
              <a:t> au </a:t>
            </a:r>
            <a:r>
              <a:rPr lang="en-US" sz="1200" b="1" dirty="0" err="1" smtClean="0"/>
              <a:t>rol</a:t>
            </a:r>
            <a:r>
              <a:rPr lang="en-US" sz="1200" b="1" dirty="0" smtClean="0"/>
              <a:t> de </a:t>
            </a:r>
            <a:r>
              <a:rPr lang="en-US" sz="1200" b="1" dirty="0" err="1" smtClean="0"/>
              <a:t>clarificare</a:t>
            </a:r>
            <a:r>
              <a:rPr lang="en-US" sz="1200" b="1" dirty="0" smtClean="0"/>
              <a:t> </a:t>
            </a:r>
            <a:r>
              <a:rPr lang="en-US" sz="1200" b="1" dirty="0" err="1" smtClean="0"/>
              <a:t>și</a:t>
            </a:r>
            <a:r>
              <a:rPr lang="en-US" sz="1200" b="1" dirty="0" smtClean="0"/>
              <a:t> </a:t>
            </a:r>
            <a:r>
              <a:rPr lang="en-US" sz="1200" b="1" dirty="0" err="1" smtClean="0"/>
              <a:t>nuanțare</a:t>
            </a:r>
            <a:r>
              <a:rPr lang="en-US" sz="1200" b="1" dirty="0" smtClean="0"/>
              <a:t> a </a:t>
            </a:r>
            <a:r>
              <a:rPr lang="en-US" sz="1200" b="1" dirty="0" err="1" smtClean="0"/>
              <a:t>ideilor</a:t>
            </a:r>
            <a:r>
              <a:rPr lang="en-US" sz="1200" b="1" dirty="0" smtClean="0"/>
              <a:t> </a:t>
            </a:r>
            <a:r>
              <a:rPr lang="en-US" sz="1200" b="1" dirty="0" err="1" smtClean="0"/>
              <a:t>prezentate</a:t>
            </a:r>
            <a:r>
              <a:rPr lang="en-US" sz="1200" b="1" dirty="0" smtClean="0"/>
              <a:t>. </a:t>
            </a:r>
            <a:r>
              <a:rPr lang="en-US" sz="1200" b="1" dirty="0" err="1" smtClean="0"/>
              <a:t>Ei</a:t>
            </a:r>
            <a:r>
              <a:rPr lang="en-US" sz="1200" b="1" dirty="0" smtClean="0"/>
              <a:t> </a:t>
            </a:r>
            <a:r>
              <a:rPr lang="en-US" sz="1200" b="1" dirty="0" err="1" smtClean="0"/>
              <a:t>descoperă</a:t>
            </a:r>
            <a:r>
              <a:rPr lang="en-US" sz="1200" b="1" dirty="0" smtClean="0"/>
              <a:t>  </a:t>
            </a:r>
            <a:r>
              <a:rPr lang="en-US" sz="1200" b="1" dirty="0" err="1" smtClean="0"/>
              <a:t>concepte</a:t>
            </a:r>
            <a:r>
              <a:rPr lang="en-US" sz="1200" b="1" dirty="0" smtClean="0"/>
              <a:t> </a:t>
            </a:r>
            <a:r>
              <a:rPr lang="en-US" sz="1200" b="1" dirty="0" err="1" smtClean="0"/>
              <a:t>în</a:t>
            </a:r>
            <a:r>
              <a:rPr lang="en-US" sz="1200" b="1" dirty="0" smtClean="0"/>
              <a:t> </a:t>
            </a:r>
            <a:r>
              <a:rPr lang="en-US" sz="1200" b="1" dirty="0" err="1" smtClean="0"/>
              <a:t>manieră</a:t>
            </a:r>
            <a:r>
              <a:rPr lang="en-US" sz="1200" b="1" dirty="0" smtClean="0"/>
              <a:t> </a:t>
            </a:r>
            <a:r>
              <a:rPr lang="en-US" sz="1200" b="1" dirty="0" err="1" smtClean="0"/>
              <a:t>proprie</a:t>
            </a:r>
            <a:r>
              <a:rPr lang="en-US" sz="1200" b="1" dirty="0" smtClean="0"/>
              <a:t>, </a:t>
            </a:r>
            <a:r>
              <a:rPr lang="en-US" sz="1200" b="1" dirty="0" err="1" smtClean="0"/>
              <a:t>într</a:t>
            </a:r>
            <a:r>
              <a:rPr lang="en-US" sz="1200" b="1" dirty="0" smtClean="0"/>
              <a:t>-un </a:t>
            </a:r>
            <a:r>
              <a:rPr lang="en-US" sz="1200" b="1" dirty="0" err="1" smtClean="0"/>
              <a:t>mediu</a:t>
            </a:r>
            <a:r>
              <a:rPr lang="en-US" sz="1200" b="1" dirty="0" smtClean="0"/>
              <a:t> </a:t>
            </a:r>
            <a:r>
              <a:rPr lang="en-US" sz="1200" b="1" dirty="0" err="1" smtClean="0"/>
              <a:t>organizat</a:t>
            </a:r>
            <a:r>
              <a:rPr lang="en-US" sz="1200" b="1" dirty="0" smtClean="0"/>
              <a:t> </a:t>
            </a:r>
            <a:r>
              <a:rPr lang="en-US" sz="1200" b="1" dirty="0" err="1" smtClean="0"/>
              <a:t>și</a:t>
            </a:r>
            <a:r>
              <a:rPr lang="en-US" sz="1200" b="1" dirty="0" smtClean="0"/>
              <a:t> </a:t>
            </a:r>
            <a:r>
              <a:rPr lang="en-US" sz="1200" b="1" dirty="0" err="1" smtClean="0"/>
              <a:t>motivant</a:t>
            </a:r>
            <a:r>
              <a:rPr lang="en-US" sz="1200" b="1" dirty="0" smtClean="0"/>
              <a:t>, care </a:t>
            </a:r>
            <a:r>
              <a:rPr lang="en-US" sz="1200" b="1" dirty="0" err="1" smtClean="0"/>
              <a:t>corespunde</a:t>
            </a:r>
            <a:r>
              <a:rPr lang="en-US" sz="1200" b="1" dirty="0" smtClean="0"/>
              <a:t> </a:t>
            </a:r>
            <a:r>
              <a:rPr lang="en-US" sz="1200" b="1" dirty="0" err="1" smtClean="0"/>
              <a:t>interselor</a:t>
            </a:r>
            <a:r>
              <a:rPr lang="en-US" sz="1200" b="1" dirty="0" smtClean="0"/>
              <a:t> </a:t>
            </a:r>
            <a:r>
              <a:rPr lang="en-US" sz="1200" b="1" dirty="0" err="1" smtClean="0"/>
              <a:t>și</a:t>
            </a:r>
            <a:r>
              <a:rPr lang="en-US" sz="1200" b="1" dirty="0" smtClean="0"/>
              <a:t> </a:t>
            </a:r>
            <a:r>
              <a:rPr lang="en-US" sz="1200" b="1" dirty="0" err="1" smtClean="0"/>
              <a:t>particularităților</a:t>
            </a:r>
            <a:r>
              <a:rPr lang="en-US" sz="1200" b="1" dirty="0" smtClean="0"/>
              <a:t> </a:t>
            </a:r>
            <a:r>
              <a:rPr lang="en-US" sz="1200" b="1" dirty="0" err="1" smtClean="0"/>
              <a:t>lor</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PROIECT TEMATIC</a:t>
            </a:r>
            <a:endParaRPr lang="en-US" dirty="0"/>
          </a:p>
        </p:txBody>
      </p:sp>
      <p:pic>
        <p:nvPicPr>
          <p:cNvPr id="4" name="Picture 3" descr="poza cerc 5.jpg"/>
          <p:cNvPicPr>
            <a:picLocks noChangeAspect="1"/>
          </p:cNvPicPr>
          <p:nvPr/>
        </p:nvPicPr>
        <p:blipFill>
          <a:blip r:embed="rId3" cstate="print"/>
          <a:stretch>
            <a:fillRect/>
          </a:stretch>
        </p:blipFill>
        <p:spPr>
          <a:xfrm>
            <a:off x="2285984" y="3429000"/>
            <a:ext cx="5000660" cy="3268288"/>
          </a:xfrm>
          <a:prstGeom prst="rect">
            <a:avLst/>
          </a:prstGeom>
        </p:spPr>
      </p:pic>
      <p:sp>
        <p:nvSpPr>
          <p:cNvPr id="7" name="Content Placeholder 6"/>
          <p:cNvSpPr>
            <a:spLocks noGrp="1"/>
          </p:cNvSpPr>
          <p:nvPr>
            <p:ph idx="1"/>
          </p:nvPr>
        </p:nvSpPr>
        <p:spPr>
          <a:xfrm>
            <a:off x="457200" y="1600201"/>
            <a:ext cx="8229600" cy="1543048"/>
          </a:xfrm>
        </p:spPr>
        <p:txBody>
          <a:bodyPr/>
          <a:lstStyle/>
          <a:p>
            <a:pPr>
              <a:buNone/>
            </a:pPr>
            <a:r>
              <a:rPr lang="ro-RO" dirty="0" smtClean="0"/>
              <a:t>          DINOZAURII – O LUME DISPĂRUTĂ</a:t>
            </a:r>
          </a:p>
          <a:p>
            <a:pPr>
              <a:buNone/>
            </a:pPr>
            <a:r>
              <a:rPr lang="ro-RO" dirty="0" smtClean="0"/>
              <a:t>      GRUPA ALBINUȚELE- GRUPĂ COMBINATĂ</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1077</Words>
  <Application>Microsoft Office PowerPoint</Application>
  <PresentationFormat>On-screen Show (4:3)</PresentationFormat>
  <Paragraphs>199</Paragraphs>
  <Slides>29</Slides>
  <Notes>0</Notes>
  <HiddenSlides>0</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CERCUL PEDAGOGIC AL EDUCATOARELOR</vt:lpstr>
      <vt:lpstr>TEMA CERCULUI PEDAGOGIC ’’Metoda FLIPPED CLASSROOMS, practici si experiente de invatare in gradinita’’</vt:lpstr>
      <vt:lpstr>    FLIPPED CLASSROOMS ( clasa răsturnată) este considerată o mare inovație în procesul de învățare-predare. După cum sugerează și numele, este o metodologie prin care modelul de predare este, de fapt, inversat. În modelul tradițional, lecțiile sunt centrate pe educatoare (profesor), care lucrează ca element de legătură între prescolari( elevi) și cunoștințe. Profesorul prezintă conținutul și elevii ascultă și notează pentru a studia. Cu clasa răsturnată, copiii au acces direct la cunoștințe, iar educatoarea funcționează ca monitor și mediator. În acest model, copiii studiază conținutul curricular în avans, acasă, prin materiale sugerate de educatoare. Cunoștințele de bază sunt dobândite în afara sălii de clasă, unde copiii fac sarcini propuse de educatoare cu privire la domenii specifice. În clasă, mai târziu, copiii pot expune cunoștințele dobândite și educatoarea are șansa de a aprofunda anumite aspecte, stimulând interactivitatea în sala de grupă. Toate acestea au scopul de a garanta înțelegerea și sinteza conținutului. </vt:lpstr>
      <vt:lpstr>PowerPoint Presentation</vt:lpstr>
      <vt:lpstr>PowerPoint Presentation</vt:lpstr>
      <vt:lpstr>PowerPoint Presentation</vt:lpstr>
      <vt:lpstr>PowerPoint Presentation</vt:lpstr>
      <vt:lpstr>PowerPoint Presentation</vt:lpstr>
      <vt:lpstr>PROIECT TEMATIC</vt:lpstr>
      <vt:lpstr>PowerPoint Presentation</vt:lpstr>
      <vt:lpstr>PowerPoint Presentation</vt:lpstr>
      <vt:lpstr>PowerPoint Presentation</vt:lpstr>
      <vt:lpstr>INVENTAR DE PROBLEME </vt:lpstr>
      <vt:lpstr>PowerPoint Presentation</vt:lpstr>
      <vt:lpstr>CENTRE DE INTERES</vt:lpstr>
      <vt:lpstr>DESCRIEREA PROIECTULUI</vt:lpstr>
      <vt:lpstr>PowerPoint Presentation</vt:lpstr>
      <vt:lpstr>PowerPoint Presentation</vt:lpstr>
      <vt:lpstr>SCRISOARE ADRESATĂ PARINȚILOR</vt:lpstr>
      <vt:lpstr>PowerPoint Presentation</vt:lpstr>
      <vt:lpstr>PowerPoint Presentation</vt:lpstr>
      <vt:lpstr>În cadrul Întalnirii de Dimineața copiii fac cunoștință cu DINO – personajul alături de care vor petrece o zi intreaga. La centrele de interes ( ARTĂ, JOC DE MASĂ, ȘTIINȚĂ)copiii vor primi sarcini pe care le vor indeplini și cu ajutorul cărora iși vor aminti unele informații despre dinozauri obtinute anterior.</vt:lpstr>
      <vt:lpstr>  ACTIVITATEA PE DOMENII EXPERIENTIALE Înarmați cu toate informațiile pe care le au pornesc din nou la drum în cadrul activităților pe domenii experiențiale unde la DLC  vor reda momente din povestea ‘’Povestea lui Dino’’ cu ajutorul metodei interactive Explozia Stelară. În cadrul domeniului Om și Societate micii exploratori vor selecta materiale pentru a confectiona o mască de dinozaur.   </vt:lpstr>
      <vt:lpstr>DOMENIUL OM SI SOCIETATE</vt:lpstr>
      <vt:lpstr>După finalizarea lucrărilor copiii iși fac curat la locul de muncă și insoțiți de DINO aceștia vor desfășura jocuri de mișcare în curtea grădiniței în spatiul amenajat ‘’DINO PARC’’.</vt:lpstr>
      <vt:lpstr>POZE DIN ACTIVITATEA NOASTRĂ</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CERCUL PEDAGOGIC AL EDUCATOARELOR</dc:title>
  <dc:creator>hp</dc:creator>
  <cp:lastModifiedBy>PC</cp:lastModifiedBy>
  <cp:revision>61</cp:revision>
  <dcterms:created xsi:type="dcterms:W3CDTF">2021-05-24T05:37:08Z</dcterms:created>
  <dcterms:modified xsi:type="dcterms:W3CDTF">2021-06-08T11:11:37Z</dcterms:modified>
</cp:coreProperties>
</file>